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8" r:id="rId3"/>
    <p:sldId id="259" r:id="rId4"/>
    <p:sldId id="257" r:id="rId5"/>
    <p:sldId id="389" r:id="rId6"/>
    <p:sldId id="280" r:id="rId7"/>
    <p:sldId id="281" r:id="rId8"/>
    <p:sldId id="282" r:id="rId9"/>
    <p:sldId id="388" r:id="rId10"/>
    <p:sldId id="300" r:id="rId11"/>
    <p:sldId id="287" r:id="rId12"/>
    <p:sldId id="303" r:id="rId13"/>
    <p:sldId id="288" r:id="rId14"/>
    <p:sldId id="427" r:id="rId15"/>
    <p:sldId id="305" r:id="rId16"/>
    <p:sldId id="276" r:id="rId17"/>
    <p:sldId id="419" r:id="rId18"/>
    <p:sldId id="422" r:id="rId19"/>
    <p:sldId id="277" r:id="rId20"/>
    <p:sldId id="384" r:id="rId21"/>
    <p:sldId id="387"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D33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6" d="100"/>
          <a:sy n="86" d="100"/>
        </p:scale>
        <p:origin x="-648" y="-84"/>
      </p:cViewPr>
      <p:guideLst>
        <p:guide orient="horz" pos="2214"/>
        <p:guide pos="3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568E3-E04C-467D-A887-61F1864202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82EA0-19C7-429D-954B-C3401580EE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832509" y="830"/>
            <a:ext cx="3378201" cy="6859588"/>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矩形 19"/>
          <p:cNvSpPr/>
          <p:nvPr/>
        </p:nvSpPr>
        <p:spPr>
          <a:xfrm>
            <a:off x="451300" y="2111221"/>
            <a:ext cx="7109639" cy="92333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5400" b="1" dirty="0">
                <a:solidFill>
                  <a:srgbClr val="D3381C"/>
                </a:solidFill>
                <a:latin typeface="微软雅黑" panose="020B0503020204020204" pitchFamily="34" charset="-122"/>
              </a:rPr>
              <a:t>企业招聘简章（校园）</a:t>
            </a:r>
            <a:endParaRPr lang="zh-CN" altLang="en-US" sz="5400" b="1" dirty="0">
              <a:solidFill>
                <a:srgbClr val="D3381C"/>
              </a:solidFill>
              <a:latin typeface="微软雅黑" panose="020B0503020204020204" pitchFamily="34" charset="-122"/>
            </a:endParaRPr>
          </a:p>
        </p:txBody>
      </p:sp>
      <p:pic>
        <p:nvPicPr>
          <p:cNvPr id="23" name="Picture 2" descr="上海联合麦通外包呼叫中心"/>
          <p:cNvPicPr>
            <a:picLocks noChangeAspect="1" noChangeArrowheads="1"/>
          </p:cNvPicPr>
          <p:nvPr/>
        </p:nvPicPr>
        <p:blipFill>
          <a:blip r:embed="rId1" cstate="print"/>
          <a:srcRect/>
          <a:stretch>
            <a:fillRect/>
          </a:stretch>
        </p:blipFill>
        <p:spPr bwMode="auto">
          <a:xfrm>
            <a:off x="636350" y="3627307"/>
            <a:ext cx="7404956" cy="1688300"/>
          </a:xfrm>
          <a:prstGeom prst="rect">
            <a:avLst/>
          </a:prstGeom>
          <a:noFill/>
          <a:ln>
            <a:solidFill>
              <a:schemeClr val="bg1">
                <a:lumMod val="65000"/>
              </a:schemeClr>
            </a:solidFill>
            <a:prstDash val="sysDash"/>
          </a:ln>
        </p:spPr>
      </p:pic>
      <p:sp>
        <p:nvSpPr>
          <p:cNvPr id="19" name="圆角矩形 18"/>
          <p:cNvSpPr/>
          <p:nvPr/>
        </p:nvSpPr>
        <p:spPr>
          <a:xfrm>
            <a:off x="7609395" y="2343567"/>
            <a:ext cx="1269437" cy="543229"/>
          </a:xfrm>
          <a:prstGeom prst="roundRect">
            <a:avLst/>
          </a:prstGeom>
          <a:solidFill>
            <a:srgbClr val="D3381C"/>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spc="-300" dirty="0">
                <a:solidFill>
                  <a:schemeClr val="bg1"/>
                </a:solidFill>
                <a:latin typeface="Helvetica Condensed" panose="020B0606020202030204" pitchFamily="34" charset="0"/>
              </a:rPr>
              <a:t>2021</a:t>
            </a:r>
            <a:endParaRPr lang="en-US" altLang="zh-CN" sz="3600" b="1" spc="-300" dirty="0">
              <a:solidFill>
                <a:schemeClr val="bg1"/>
              </a:solidFill>
              <a:latin typeface="Helvetica Condensed" panose="020B0606020202030204" pitchFamily="34" charset="0"/>
            </a:endParaRPr>
          </a:p>
        </p:txBody>
      </p:sp>
      <p:sp>
        <p:nvSpPr>
          <p:cNvPr id="9" name="object 9"/>
          <p:cNvSpPr/>
          <p:nvPr/>
        </p:nvSpPr>
        <p:spPr>
          <a:xfrm>
            <a:off x="11335286" y="266428"/>
            <a:ext cx="666214" cy="606290"/>
          </a:xfrm>
          <a:prstGeom prst="rect">
            <a:avLst/>
          </a:prstGeom>
          <a:blipFill>
            <a:blip r:embed="rId2" cstate="print"/>
            <a:stretch>
              <a:fillRect/>
            </a:stretch>
          </a:blipFill>
        </p:spPr>
        <p:txBody>
          <a:bodyPr wrap="square" lIns="0" tIns="0" rIns="0" bIns="0" rtlCol="0"/>
          <a:p/>
        </p:txBody>
      </p:sp>
      <p:sp>
        <p:nvSpPr>
          <p:cNvPr id="10" name="object 10"/>
          <p:cNvSpPr/>
          <p:nvPr/>
        </p:nvSpPr>
        <p:spPr>
          <a:xfrm>
            <a:off x="10152414" y="611530"/>
            <a:ext cx="1234456" cy="315569"/>
          </a:xfrm>
          <a:prstGeom prst="rect">
            <a:avLst/>
          </a:prstGeom>
          <a:blipFill>
            <a:blip r:embed="rId3" cstate="print"/>
            <a:stretch>
              <a:fillRect/>
            </a:stretch>
          </a:blipFill>
        </p:spPr>
        <p:txBody>
          <a:bodyPr wrap="square" lIns="0" tIns="0" rIns="0" bIns="0" rtlCol="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7"/>
          <p:cNvSpPr txBox="1">
            <a:spLocks noChangeArrowheads="1"/>
          </p:cNvSpPr>
          <p:nvPr/>
        </p:nvSpPr>
        <p:spPr bwMode="auto">
          <a:xfrm>
            <a:off x="562817" y="328053"/>
            <a:ext cx="5795963" cy="400110"/>
          </a:xfrm>
          <a:prstGeom prst="rect">
            <a:avLst/>
          </a:prstGeom>
          <a:noFill/>
          <a:ln w="9525">
            <a:noFill/>
            <a:miter lim="800000"/>
          </a:ln>
          <a:effectLst/>
        </p:spPr>
        <p:txBody>
          <a:bodyPr>
            <a:spAutoFit/>
          </a:bodyPr>
          <a:lstStyle/>
          <a:p>
            <a:pPr>
              <a:spcBef>
                <a:spcPct val="50000"/>
              </a:spcBef>
              <a:defRPr/>
            </a:pP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成熟的校企合作经验</a:t>
            </a:r>
            <a:endPar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 name="组合 1"/>
          <p:cNvGrpSpPr/>
          <p:nvPr/>
        </p:nvGrpSpPr>
        <p:grpSpPr>
          <a:xfrm>
            <a:off x="1100778" y="1466673"/>
            <a:ext cx="9358249" cy="3983372"/>
            <a:chOff x="1092069" y="1506061"/>
            <a:chExt cx="9358249" cy="3983372"/>
          </a:xfrm>
        </p:grpSpPr>
        <p:pic>
          <p:nvPicPr>
            <p:cNvPr id="12" name="图片 11"/>
            <p:cNvPicPr>
              <a:picLocks noChangeAspect="1"/>
            </p:cNvPicPr>
            <p:nvPr/>
          </p:nvPicPr>
          <p:blipFill>
            <a:blip r:embed="rId1"/>
            <a:stretch>
              <a:fillRect/>
            </a:stretch>
          </p:blipFill>
          <p:spPr>
            <a:xfrm>
              <a:off x="1092069" y="1506061"/>
              <a:ext cx="9358249" cy="3983372"/>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891" y="2816956"/>
              <a:ext cx="1752229" cy="1193341"/>
            </a:xfrm>
            <a:prstGeom prst="rect">
              <a:avLst/>
            </a:prstGeom>
            <a:noFill/>
            <a:ln w="9525">
              <a:noFill/>
            </a:ln>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18" y="2816956"/>
              <a:ext cx="1752229" cy="1178142"/>
            </a:xfrm>
            <a:prstGeom prst="rect">
              <a:avLst/>
            </a:prstGeom>
            <a:effectLst>
              <a:outerShdw blurRad="50800" dist="38100" dir="2700000" algn="tl" rotWithShape="0">
                <a:prstClr val="black">
                  <a:alpha val="40000"/>
                </a:prstClr>
              </a:outerShdw>
            </a:effectLst>
          </p:spPr>
        </p:pic>
      </p:grpSp>
      <p:sp>
        <p:nvSpPr>
          <p:cNvPr id="9" name="object 9"/>
          <p:cNvSpPr/>
          <p:nvPr/>
        </p:nvSpPr>
        <p:spPr>
          <a:xfrm>
            <a:off x="11335286" y="266428"/>
            <a:ext cx="666214" cy="606290"/>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5"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7"/>
          <p:cNvSpPr txBox="1">
            <a:spLocks noChangeArrowheads="1"/>
          </p:cNvSpPr>
          <p:nvPr/>
        </p:nvSpPr>
        <p:spPr bwMode="auto">
          <a:xfrm>
            <a:off x="562817" y="344537"/>
            <a:ext cx="5795963" cy="400110"/>
          </a:xfrm>
          <a:prstGeom prst="rect">
            <a:avLst/>
          </a:prstGeom>
          <a:noFill/>
          <a:ln w="9525">
            <a:noFill/>
            <a:miter lim="800000"/>
          </a:ln>
          <a:effectLst/>
        </p:spPr>
        <p:txBody>
          <a:bodyPr>
            <a:spAutoFit/>
          </a:bodyPr>
          <a:lstStyle/>
          <a:p>
            <a:pPr>
              <a:spcBef>
                <a:spcPct val="50000"/>
              </a:spcBef>
              <a:defRPr/>
            </a:pP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健康迎新跑</a:t>
            </a:r>
            <a:endPar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20" name="图片 19"/>
          <p:cNvPicPr>
            <a:picLocks noChangeAspect="1"/>
          </p:cNvPicPr>
          <p:nvPr/>
        </p:nvPicPr>
        <p:blipFill>
          <a:blip r:embed="rId1" cstate="email"/>
          <a:stretch>
            <a:fillRect/>
          </a:stretch>
        </p:blipFill>
        <p:spPr>
          <a:xfrm>
            <a:off x="5120023" y="3280923"/>
            <a:ext cx="2743835" cy="2040255"/>
          </a:xfrm>
          <a:prstGeom prst="rect">
            <a:avLst/>
          </a:prstGeom>
        </p:spPr>
      </p:pic>
      <p:pic>
        <p:nvPicPr>
          <p:cNvPr id="21" name="图片 20"/>
          <p:cNvPicPr>
            <a:picLocks noChangeAspect="1"/>
          </p:cNvPicPr>
          <p:nvPr/>
        </p:nvPicPr>
        <p:blipFill>
          <a:blip r:embed="rId2" cstate="email"/>
          <a:stretch>
            <a:fillRect/>
          </a:stretch>
        </p:blipFill>
        <p:spPr>
          <a:xfrm>
            <a:off x="7863858" y="3280923"/>
            <a:ext cx="2736850" cy="2077720"/>
          </a:xfrm>
          <a:prstGeom prst="rect">
            <a:avLst/>
          </a:prstGeom>
        </p:spPr>
      </p:pic>
      <p:pic>
        <p:nvPicPr>
          <p:cNvPr id="22" name="图片 21"/>
          <p:cNvPicPr>
            <a:picLocks noChangeAspect="1"/>
          </p:cNvPicPr>
          <p:nvPr/>
        </p:nvPicPr>
        <p:blipFill>
          <a:blip r:embed="rId3" cstate="email"/>
          <a:stretch>
            <a:fillRect/>
          </a:stretch>
        </p:blipFill>
        <p:spPr>
          <a:xfrm>
            <a:off x="7863858" y="1243843"/>
            <a:ext cx="2736850" cy="2037715"/>
          </a:xfrm>
          <a:prstGeom prst="rect">
            <a:avLst/>
          </a:prstGeom>
        </p:spPr>
      </p:pic>
      <p:pic>
        <p:nvPicPr>
          <p:cNvPr id="23" name="图片 22"/>
          <p:cNvPicPr>
            <a:picLocks noChangeAspect="1"/>
          </p:cNvPicPr>
          <p:nvPr/>
        </p:nvPicPr>
        <p:blipFill>
          <a:blip r:embed="rId4" cstate="email"/>
          <a:stretch>
            <a:fillRect/>
          </a:stretch>
        </p:blipFill>
        <p:spPr>
          <a:xfrm>
            <a:off x="5120023" y="1243843"/>
            <a:ext cx="2743835" cy="2036445"/>
          </a:xfrm>
          <a:prstGeom prst="rect">
            <a:avLst/>
          </a:prstGeom>
        </p:spPr>
      </p:pic>
      <p:pic>
        <p:nvPicPr>
          <p:cNvPr id="24" name="图片 23"/>
          <p:cNvPicPr>
            <a:picLocks noChangeAspect="1"/>
          </p:cNvPicPr>
          <p:nvPr/>
        </p:nvPicPr>
        <p:blipFill>
          <a:blip r:embed="rId5"/>
          <a:stretch>
            <a:fillRect/>
          </a:stretch>
        </p:blipFill>
        <p:spPr>
          <a:xfrm>
            <a:off x="958233" y="1243843"/>
            <a:ext cx="4161790" cy="4073525"/>
          </a:xfrm>
          <a:prstGeom prst="rect">
            <a:avLst/>
          </a:prstGeom>
        </p:spPr>
      </p:pic>
      <p:sp>
        <p:nvSpPr>
          <p:cNvPr id="9" name="object 9"/>
          <p:cNvSpPr/>
          <p:nvPr/>
        </p:nvSpPr>
        <p:spPr>
          <a:xfrm>
            <a:off x="11335286" y="266428"/>
            <a:ext cx="666214" cy="606290"/>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7"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27"/>
          <p:cNvSpPr txBox="1">
            <a:spLocks noChangeArrowheads="1"/>
          </p:cNvSpPr>
          <p:nvPr/>
        </p:nvSpPr>
        <p:spPr bwMode="auto">
          <a:xfrm>
            <a:off x="562817" y="328053"/>
            <a:ext cx="5795963" cy="400110"/>
          </a:xfrm>
          <a:prstGeom prst="rect">
            <a:avLst/>
          </a:prstGeom>
          <a:noFill/>
          <a:ln w="9525">
            <a:noFill/>
            <a:miter lim="800000"/>
          </a:ln>
          <a:effectLst/>
        </p:spPr>
        <p:txBody>
          <a:bodyPr>
            <a:spAutoFit/>
          </a:bodyPr>
          <a:lstStyle/>
          <a:p>
            <a:pPr>
              <a:spcBef>
                <a:spcPct val="50000"/>
              </a:spcBef>
              <a:defRPr/>
            </a:pP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员工宿舍</a:t>
            </a:r>
            <a:endPar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endParaRPr>
          </a:p>
        </p:txBody>
      </p:sp>
      <p:sp>
        <p:nvSpPr>
          <p:cNvPr id="20" name="矩形 19"/>
          <p:cNvSpPr/>
          <p:nvPr/>
        </p:nvSpPr>
        <p:spPr>
          <a:xfrm>
            <a:off x="5584637" y="3671270"/>
            <a:ext cx="3498502" cy="1383665"/>
          </a:xfrm>
          <a:prstGeom prst="rect">
            <a:avLst/>
          </a:prstGeom>
        </p:spPr>
        <p:txBody>
          <a:bodyPr wrap="square">
            <a:spAutoFit/>
          </a:bodyPr>
          <a:lstStyle/>
          <a:p>
            <a:pPr>
              <a:lnSpc>
                <a:spcPct val="150000"/>
              </a:lnSpc>
            </a:pPr>
            <a:r>
              <a:rPr lang="zh-CN" altLang="en-US" sz="1400" b="1" dirty="0">
                <a:latin typeface="+mj-ea"/>
                <a:ea typeface="+mj-ea"/>
              </a:rPr>
              <a:t>永成在项目部门周边为外地籍员工以及路程较远的本地员工提供宿舍。宿舍环境安全，整洁，并由专业宿舍管理公司统一管理。</a:t>
            </a:r>
            <a:endParaRPr lang="en-US" altLang="zh-CN" sz="1400" b="1" dirty="0">
              <a:latin typeface="+mj-ea"/>
              <a:ea typeface="+mj-ea"/>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 name="组合 1"/>
          <p:cNvGrpSpPr/>
          <p:nvPr/>
        </p:nvGrpSpPr>
        <p:grpSpPr>
          <a:xfrm>
            <a:off x="1758237" y="1009065"/>
            <a:ext cx="7324902" cy="4739004"/>
            <a:chOff x="347051" y="719867"/>
            <a:chExt cx="7324902" cy="4739004"/>
          </a:xfrm>
        </p:grpSpPr>
        <p:pic>
          <p:nvPicPr>
            <p:cNvPr id="14" name="Picture 4" descr="suahe2"/>
            <p:cNvPicPr>
              <a:picLocks noChangeAspect="1"/>
            </p:cNvPicPr>
            <p:nvPr/>
          </p:nvPicPr>
          <p:blipFill>
            <a:blip r:embed="rId1"/>
            <a:stretch>
              <a:fillRect/>
            </a:stretch>
          </p:blipFill>
          <p:spPr>
            <a:xfrm>
              <a:off x="4173451" y="719867"/>
              <a:ext cx="3498502" cy="2381303"/>
            </a:xfrm>
            <a:prstGeom prst="rect">
              <a:avLst/>
            </a:prstGeom>
            <a:noFill/>
            <a:ln w="9525">
              <a:noFill/>
            </a:ln>
          </p:spPr>
        </p:pic>
        <p:pic>
          <p:nvPicPr>
            <p:cNvPr id="21" name="Picture 5" descr="sushe1"/>
            <p:cNvPicPr>
              <a:picLocks noChangeAspect="1"/>
            </p:cNvPicPr>
            <p:nvPr/>
          </p:nvPicPr>
          <p:blipFill>
            <a:blip r:embed="rId2"/>
            <a:stretch>
              <a:fillRect/>
            </a:stretch>
          </p:blipFill>
          <p:spPr>
            <a:xfrm>
              <a:off x="347051" y="3201175"/>
              <a:ext cx="3728151" cy="2257696"/>
            </a:xfrm>
            <a:prstGeom prst="rect">
              <a:avLst/>
            </a:prstGeom>
            <a:noFill/>
            <a:ln w="9525">
              <a:noFill/>
            </a:ln>
          </p:spPr>
        </p:pic>
        <p:pic>
          <p:nvPicPr>
            <p:cNvPr id="22" name="Picture 7" descr="顺杨公寓外景"/>
            <p:cNvPicPr>
              <a:picLocks noChangeAspect="1"/>
            </p:cNvPicPr>
            <p:nvPr/>
          </p:nvPicPr>
          <p:blipFill>
            <a:blip r:embed="rId3" cstate="print"/>
            <a:stretch>
              <a:fillRect/>
            </a:stretch>
          </p:blipFill>
          <p:spPr>
            <a:xfrm>
              <a:off x="347052" y="719868"/>
              <a:ext cx="3728151" cy="2381304"/>
            </a:xfrm>
            <a:prstGeom prst="rect">
              <a:avLst/>
            </a:prstGeom>
            <a:noFill/>
            <a:ln w="9525">
              <a:noFill/>
            </a:ln>
          </p:spPr>
        </p:pic>
      </p:grpSp>
      <p:sp>
        <p:nvSpPr>
          <p:cNvPr id="9" name="object 9"/>
          <p:cNvSpPr/>
          <p:nvPr/>
        </p:nvSpPr>
        <p:spPr>
          <a:xfrm>
            <a:off x="11335286" y="266428"/>
            <a:ext cx="666214" cy="606290"/>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5"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183" y="261305"/>
            <a:ext cx="1568266" cy="390525"/>
          </a:xfrm>
          <a:prstGeom prst="rect">
            <a:avLst/>
          </a:prstGeom>
          <a:ln w="25400">
            <a:solidFill>
              <a:srgbClr val="231F20"/>
            </a:solidFill>
          </a:ln>
        </p:spPr>
        <p:txBody>
          <a:bodyPr vert="horz" wrap="square" lIns="0" tIns="24029" rIns="0" bIns="0" rtlCol="0">
            <a:spAutoFit/>
          </a:bodyPr>
          <a:lstStyle/>
          <a:p>
            <a:pPr marL="116840">
              <a:lnSpc>
                <a:spcPct val="100000"/>
              </a:lnSpc>
              <a:spcBef>
                <a:spcPts val="190"/>
              </a:spcBef>
            </a:pPr>
            <a:r>
              <a:rPr sz="2390" spc="240" dirty="0">
                <a:latin typeface="黑体" panose="02010609060101010101" charset="-122"/>
                <a:cs typeface="黑体" panose="02010609060101010101" charset="-122"/>
              </a:rPr>
              <a:t>住宿</a:t>
            </a:r>
            <a:r>
              <a:rPr lang="zh-CN" sz="2390" spc="240" dirty="0">
                <a:latin typeface="黑体" panose="02010609060101010101" charset="-122"/>
                <a:cs typeface="黑体" panose="02010609060101010101" charset="-122"/>
              </a:rPr>
              <a:t>管理</a:t>
            </a:r>
            <a:endParaRPr lang="zh-CN" sz="2390" spc="240" dirty="0">
              <a:latin typeface="黑体" panose="02010609060101010101" charset="-122"/>
              <a:cs typeface="黑体" panose="02010609060101010101" charset="-122"/>
            </a:endParaRPr>
          </a:p>
        </p:txBody>
      </p:sp>
      <p:sp>
        <p:nvSpPr>
          <p:cNvPr id="3" name="object 3"/>
          <p:cNvSpPr/>
          <p:nvPr/>
        </p:nvSpPr>
        <p:spPr>
          <a:xfrm>
            <a:off x="7003709" y="20564"/>
            <a:ext cx="5181600" cy="6804249"/>
          </a:xfrm>
          <a:custGeom>
            <a:avLst/>
            <a:gdLst/>
            <a:ahLst/>
            <a:cxnLst/>
            <a:rect l="l" t="t" r="r" b="b"/>
            <a:pathLst>
              <a:path w="5203190" h="6832600">
                <a:moveTo>
                  <a:pt x="0" y="6832600"/>
                </a:moveTo>
                <a:lnTo>
                  <a:pt x="5202796" y="6832600"/>
                </a:lnTo>
                <a:lnTo>
                  <a:pt x="5202796" y="0"/>
                </a:lnTo>
                <a:lnTo>
                  <a:pt x="0" y="0"/>
                </a:lnTo>
                <a:lnTo>
                  <a:pt x="0" y="6832600"/>
                </a:lnTo>
                <a:close/>
              </a:path>
            </a:pathLst>
          </a:custGeom>
          <a:solidFill>
            <a:srgbClr val="69B5E4"/>
          </a:solidFill>
        </p:spPr>
        <p:txBody>
          <a:bodyPr wrap="square" lIns="0" tIns="0" rIns="0" bIns="0" rtlCol="0"/>
          <a:lstStyle/>
          <a:p>
            <a:endParaRPr sz="1795"/>
          </a:p>
        </p:txBody>
      </p:sp>
      <p:sp>
        <p:nvSpPr>
          <p:cNvPr id="4" name="object 4"/>
          <p:cNvSpPr/>
          <p:nvPr/>
        </p:nvSpPr>
        <p:spPr>
          <a:xfrm>
            <a:off x="7083273" y="54370"/>
            <a:ext cx="2496097" cy="3363385"/>
          </a:xfrm>
          <a:prstGeom prst="rect">
            <a:avLst/>
          </a:prstGeom>
          <a:blipFill>
            <a:blip r:embed="rId1" cstate="print"/>
            <a:stretch>
              <a:fillRect/>
            </a:stretch>
          </a:blipFill>
        </p:spPr>
        <p:txBody>
          <a:bodyPr wrap="square" lIns="0" tIns="0" rIns="0" bIns="0" rtlCol="0"/>
          <a:lstStyle/>
          <a:p>
            <a:endParaRPr sz="1795"/>
          </a:p>
        </p:txBody>
      </p:sp>
      <p:sp>
        <p:nvSpPr>
          <p:cNvPr id="5" name="object 5"/>
          <p:cNvSpPr txBox="1"/>
          <p:nvPr/>
        </p:nvSpPr>
        <p:spPr>
          <a:xfrm>
            <a:off x="316183" y="1323224"/>
            <a:ext cx="5944232" cy="2249805"/>
          </a:xfrm>
          <a:prstGeom prst="rect">
            <a:avLst/>
          </a:prstGeom>
          <a:solidFill>
            <a:srgbClr val="59ACE0">
              <a:alpha val="61000"/>
            </a:srgbClr>
          </a:solidFill>
        </p:spPr>
        <p:txBody>
          <a:bodyPr vert="horz" wrap="square" lIns="0" tIns="103706" rIns="0" bIns="0" rtlCol="0">
            <a:spAutoFit/>
          </a:bodyPr>
          <a:lstStyle/>
          <a:p>
            <a:pPr marL="219710" marR="212090" indent="463550">
              <a:lnSpc>
                <a:spcPct val="137000"/>
              </a:lnSpc>
              <a:spcBef>
                <a:spcPts val="820"/>
              </a:spcBef>
            </a:pPr>
            <a:r>
              <a:rPr sz="1695" spc="170" dirty="0">
                <a:solidFill>
                  <a:srgbClr val="231F20"/>
                </a:solidFill>
                <a:latin typeface="宋体" panose="02010600030101010101" charset="-122"/>
                <a:cs typeface="宋体" panose="02010600030101010101" charset="-122"/>
              </a:rPr>
              <a:t>公寓宿舍分布在上海各区，宿舍的地点交通便利 靠近地铁。上海</a:t>
            </a:r>
            <a:r>
              <a:rPr sz="1695" dirty="0">
                <a:solidFill>
                  <a:srgbClr val="231F20"/>
                </a:solidFill>
                <a:latin typeface="宋体" panose="02010600030101010101" charset="-122"/>
                <a:cs typeface="宋体" panose="02010600030101010101" charset="-122"/>
              </a:rPr>
              <a:t>的</a:t>
            </a:r>
            <a:r>
              <a:rPr sz="1695" spc="-260" dirty="0">
                <a:solidFill>
                  <a:srgbClr val="231F20"/>
                </a:solidFill>
                <a:latin typeface="宋体" panose="02010600030101010101" charset="-122"/>
                <a:cs typeface="宋体" panose="02010600030101010101" charset="-122"/>
              </a:rPr>
              <a:t> </a:t>
            </a:r>
            <a:r>
              <a:rPr sz="1695" spc="170" dirty="0">
                <a:solidFill>
                  <a:srgbClr val="231F20"/>
                </a:solidFill>
                <a:latin typeface="宋体" panose="02010600030101010101" charset="-122"/>
                <a:cs typeface="宋体" panose="02010600030101010101" charset="-122"/>
              </a:rPr>
              <a:t>上下班交通时间单行平均在一个小 时左右，我们的住宿点到项目岗位上的上班时间都控 制在</a:t>
            </a:r>
            <a:r>
              <a:rPr lang="en-US" sz="1695" spc="170" dirty="0">
                <a:solidFill>
                  <a:srgbClr val="231F20"/>
                </a:solidFill>
                <a:latin typeface="宋体" panose="02010600030101010101" charset="-122"/>
                <a:cs typeface="宋体" panose="02010600030101010101" charset="-122"/>
              </a:rPr>
              <a:t>40</a:t>
            </a:r>
            <a:r>
              <a:rPr lang="zh-CN" altLang="en-US" sz="1695" spc="170" dirty="0">
                <a:solidFill>
                  <a:srgbClr val="231F20"/>
                </a:solidFill>
                <a:latin typeface="宋体" panose="02010600030101010101" charset="-122"/>
                <a:ea typeface="宋体" panose="02010600030101010101" charset="-122"/>
                <a:cs typeface="宋体" panose="02010600030101010101" charset="-122"/>
              </a:rPr>
              <a:t>分钟</a:t>
            </a:r>
            <a:r>
              <a:rPr sz="1695" spc="170" dirty="0">
                <a:solidFill>
                  <a:srgbClr val="231F20"/>
                </a:solidFill>
                <a:latin typeface="宋体" panose="02010600030101010101" charset="-122"/>
                <a:cs typeface="宋体" panose="02010600030101010101" charset="-122"/>
              </a:rPr>
              <a:t>之内，最近的骑共享单车十五分钟即到</a:t>
            </a:r>
            <a:endParaRPr sz="1695">
              <a:latin typeface="宋体" panose="02010600030101010101" charset="-122"/>
              <a:cs typeface="宋体" panose="02010600030101010101" charset="-122"/>
            </a:endParaRPr>
          </a:p>
          <a:p>
            <a:pPr marL="219710" marR="350520" indent="397510">
              <a:lnSpc>
                <a:spcPct val="137000"/>
              </a:lnSpc>
            </a:pPr>
            <a:r>
              <a:rPr sz="1695" spc="160" dirty="0">
                <a:solidFill>
                  <a:srgbClr val="231F20"/>
                </a:solidFill>
                <a:latin typeface="宋体" panose="02010600030101010101" charset="-122"/>
                <a:cs typeface="宋体" panose="02010600030101010101" charset="-122"/>
              </a:rPr>
              <a:t>宿舍由专职的管理员进行管理，24小时专注于我</a:t>
            </a:r>
            <a:r>
              <a:rPr sz="1695" spc="170" dirty="0">
                <a:solidFill>
                  <a:srgbClr val="231F20"/>
                </a:solidFill>
                <a:latin typeface="宋体" panose="02010600030101010101" charset="-122"/>
                <a:cs typeface="宋体" panose="02010600030101010101" charset="-122"/>
              </a:rPr>
              <a:t>们员工的后勤保障。</a:t>
            </a:r>
            <a:endParaRPr sz="1695">
              <a:latin typeface="宋体" panose="02010600030101010101" charset="-122"/>
              <a:cs typeface="宋体" panose="02010600030101010101" charset="-122"/>
            </a:endParaRPr>
          </a:p>
        </p:txBody>
      </p:sp>
      <p:sp>
        <p:nvSpPr>
          <p:cNvPr id="6" name="object 6"/>
          <p:cNvSpPr/>
          <p:nvPr/>
        </p:nvSpPr>
        <p:spPr>
          <a:xfrm>
            <a:off x="624782" y="4978383"/>
            <a:ext cx="634895" cy="638056"/>
          </a:xfrm>
          <a:custGeom>
            <a:avLst/>
            <a:gdLst/>
            <a:ahLst/>
            <a:cxnLst/>
            <a:rect l="l" t="t" r="r" b="b"/>
            <a:pathLst>
              <a:path w="637540" h="640714">
                <a:moveTo>
                  <a:pt x="318770" y="0"/>
                </a:moveTo>
                <a:lnTo>
                  <a:pt x="271651" y="3472"/>
                </a:lnTo>
                <a:lnTo>
                  <a:pt x="226651" y="13558"/>
                </a:lnTo>
                <a:lnTo>
                  <a:pt x="184381" y="29698"/>
                </a:lnTo>
                <a:lnTo>
                  <a:pt x="145192" y="51437"/>
                </a:lnTo>
                <a:lnTo>
                  <a:pt x="109630" y="78247"/>
                </a:lnTo>
                <a:lnTo>
                  <a:pt x="78186" y="109617"/>
                </a:lnTo>
                <a:lnTo>
                  <a:pt x="51353" y="145039"/>
                </a:lnTo>
                <a:lnTo>
                  <a:pt x="29625" y="184002"/>
                </a:lnTo>
                <a:lnTo>
                  <a:pt x="13495" y="225997"/>
                </a:lnTo>
                <a:lnTo>
                  <a:pt x="3456" y="270513"/>
                </a:lnTo>
                <a:lnTo>
                  <a:pt x="0" y="317042"/>
                </a:lnTo>
                <a:lnTo>
                  <a:pt x="3456" y="365160"/>
                </a:lnTo>
                <a:lnTo>
                  <a:pt x="13495" y="410977"/>
                </a:lnTo>
                <a:lnTo>
                  <a:pt x="29625" y="454013"/>
                </a:lnTo>
                <a:lnTo>
                  <a:pt x="51353" y="493788"/>
                </a:lnTo>
                <a:lnTo>
                  <a:pt x="78186" y="529819"/>
                </a:lnTo>
                <a:lnTo>
                  <a:pt x="109630" y="561626"/>
                </a:lnTo>
                <a:lnTo>
                  <a:pt x="145192" y="588729"/>
                </a:lnTo>
                <a:lnTo>
                  <a:pt x="184381" y="610646"/>
                </a:lnTo>
                <a:lnTo>
                  <a:pt x="226701" y="626896"/>
                </a:lnTo>
                <a:lnTo>
                  <a:pt x="271695" y="637001"/>
                </a:lnTo>
                <a:lnTo>
                  <a:pt x="318770" y="640473"/>
                </a:lnTo>
                <a:lnTo>
                  <a:pt x="365884" y="636999"/>
                </a:lnTo>
                <a:lnTo>
                  <a:pt x="410882" y="626896"/>
                </a:lnTo>
                <a:lnTo>
                  <a:pt x="453151" y="610710"/>
                </a:lnTo>
                <a:lnTo>
                  <a:pt x="492337" y="588883"/>
                </a:lnTo>
                <a:lnTo>
                  <a:pt x="527899" y="561927"/>
                </a:lnTo>
                <a:lnTo>
                  <a:pt x="559342" y="530338"/>
                </a:lnTo>
                <a:lnTo>
                  <a:pt x="586174" y="494612"/>
                </a:lnTo>
                <a:lnTo>
                  <a:pt x="607901" y="455245"/>
                </a:lnTo>
                <a:lnTo>
                  <a:pt x="624031" y="412730"/>
                </a:lnTo>
                <a:lnTo>
                  <a:pt x="634071" y="367564"/>
                </a:lnTo>
                <a:lnTo>
                  <a:pt x="637527" y="320243"/>
                </a:lnTo>
                <a:lnTo>
                  <a:pt x="634071" y="272918"/>
                </a:lnTo>
                <a:lnTo>
                  <a:pt x="624031" y="227750"/>
                </a:lnTo>
                <a:lnTo>
                  <a:pt x="607901" y="185233"/>
                </a:lnTo>
                <a:lnTo>
                  <a:pt x="586174" y="145864"/>
                </a:lnTo>
                <a:lnTo>
                  <a:pt x="559342" y="110137"/>
                </a:lnTo>
                <a:lnTo>
                  <a:pt x="527899" y="78547"/>
                </a:lnTo>
                <a:lnTo>
                  <a:pt x="492337" y="51591"/>
                </a:lnTo>
                <a:lnTo>
                  <a:pt x="453151" y="29762"/>
                </a:lnTo>
                <a:lnTo>
                  <a:pt x="410746" y="13538"/>
                </a:lnTo>
                <a:lnTo>
                  <a:pt x="365841" y="3469"/>
                </a:lnTo>
                <a:lnTo>
                  <a:pt x="318770" y="0"/>
                </a:lnTo>
                <a:close/>
              </a:path>
            </a:pathLst>
          </a:custGeom>
          <a:solidFill>
            <a:srgbClr val="2671B4"/>
          </a:solidFill>
        </p:spPr>
        <p:txBody>
          <a:bodyPr wrap="square" lIns="0" tIns="0" rIns="0" bIns="0" rtlCol="0"/>
          <a:lstStyle/>
          <a:p>
            <a:endParaRPr sz="1795"/>
          </a:p>
        </p:txBody>
      </p:sp>
      <p:sp>
        <p:nvSpPr>
          <p:cNvPr id="7" name="object 7"/>
          <p:cNvSpPr/>
          <p:nvPr/>
        </p:nvSpPr>
        <p:spPr>
          <a:xfrm>
            <a:off x="757893" y="5116096"/>
            <a:ext cx="368669" cy="362978"/>
          </a:xfrm>
          <a:custGeom>
            <a:avLst/>
            <a:gdLst/>
            <a:ahLst/>
            <a:cxnLst/>
            <a:rect l="l" t="t" r="r" b="b"/>
            <a:pathLst>
              <a:path w="370205" h="364489">
                <a:moveTo>
                  <a:pt x="249389" y="305206"/>
                </a:moveTo>
                <a:lnTo>
                  <a:pt x="120802" y="305206"/>
                </a:lnTo>
                <a:lnTo>
                  <a:pt x="144183" y="313029"/>
                </a:lnTo>
                <a:lnTo>
                  <a:pt x="155506" y="342435"/>
                </a:lnTo>
                <a:lnTo>
                  <a:pt x="161717" y="357535"/>
                </a:lnTo>
                <a:lnTo>
                  <a:pt x="165005" y="363098"/>
                </a:lnTo>
                <a:lnTo>
                  <a:pt x="167563" y="363893"/>
                </a:lnTo>
                <a:lnTo>
                  <a:pt x="206527" y="363893"/>
                </a:lnTo>
                <a:lnTo>
                  <a:pt x="211825" y="355945"/>
                </a:lnTo>
                <a:lnTo>
                  <a:pt x="219679" y="338461"/>
                </a:lnTo>
                <a:lnTo>
                  <a:pt x="226803" y="320977"/>
                </a:lnTo>
                <a:lnTo>
                  <a:pt x="229908" y="313029"/>
                </a:lnTo>
                <a:lnTo>
                  <a:pt x="249389" y="305206"/>
                </a:lnTo>
                <a:close/>
              </a:path>
              <a:path w="370205" h="364489">
                <a:moveTo>
                  <a:pt x="70142" y="39128"/>
                </a:moveTo>
                <a:lnTo>
                  <a:pt x="38976" y="66509"/>
                </a:lnTo>
                <a:lnTo>
                  <a:pt x="42629" y="76114"/>
                </a:lnTo>
                <a:lnTo>
                  <a:pt x="50666" y="93419"/>
                </a:lnTo>
                <a:lnTo>
                  <a:pt x="58703" y="109988"/>
                </a:lnTo>
                <a:lnTo>
                  <a:pt x="62357" y="117386"/>
                </a:lnTo>
                <a:lnTo>
                  <a:pt x="50673" y="140868"/>
                </a:lnTo>
                <a:lnTo>
                  <a:pt x="0" y="160426"/>
                </a:lnTo>
                <a:lnTo>
                  <a:pt x="0" y="203479"/>
                </a:lnTo>
                <a:lnTo>
                  <a:pt x="50673" y="223037"/>
                </a:lnTo>
                <a:lnTo>
                  <a:pt x="62357" y="246506"/>
                </a:lnTo>
                <a:lnTo>
                  <a:pt x="48900" y="273712"/>
                </a:lnTo>
                <a:lnTo>
                  <a:pt x="42384" y="288080"/>
                </a:lnTo>
                <a:lnTo>
                  <a:pt x="40981" y="294380"/>
                </a:lnTo>
                <a:lnTo>
                  <a:pt x="42862" y="297383"/>
                </a:lnTo>
                <a:lnTo>
                  <a:pt x="70142" y="324764"/>
                </a:lnTo>
                <a:lnTo>
                  <a:pt x="79707" y="323364"/>
                </a:lnTo>
                <a:lnTo>
                  <a:pt x="96939" y="316457"/>
                </a:lnTo>
                <a:lnTo>
                  <a:pt x="113436" y="308814"/>
                </a:lnTo>
                <a:lnTo>
                  <a:pt x="120802" y="305206"/>
                </a:lnTo>
                <a:lnTo>
                  <a:pt x="320991" y="305206"/>
                </a:lnTo>
                <a:lnTo>
                  <a:pt x="331228" y="293458"/>
                </a:lnTo>
                <a:lnTo>
                  <a:pt x="329822" y="286122"/>
                </a:lnTo>
                <a:lnTo>
                  <a:pt x="322938" y="269982"/>
                </a:lnTo>
                <a:lnTo>
                  <a:pt x="315326" y="253843"/>
                </a:lnTo>
                <a:lnTo>
                  <a:pt x="311734" y="246506"/>
                </a:lnTo>
                <a:lnTo>
                  <a:pt x="314333" y="238683"/>
                </a:lnTo>
                <a:lnTo>
                  <a:pt x="187045" y="238683"/>
                </a:lnTo>
                <a:lnTo>
                  <a:pt x="163113" y="234464"/>
                </a:lnTo>
                <a:lnTo>
                  <a:pt x="144662" y="222542"/>
                </a:lnTo>
                <a:lnTo>
                  <a:pt x="132788" y="204018"/>
                </a:lnTo>
                <a:lnTo>
                  <a:pt x="128587" y="179997"/>
                </a:lnTo>
                <a:lnTo>
                  <a:pt x="132788" y="158229"/>
                </a:lnTo>
                <a:lnTo>
                  <a:pt x="144662" y="140863"/>
                </a:lnTo>
                <a:lnTo>
                  <a:pt x="163113" y="129367"/>
                </a:lnTo>
                <a:lnTo>
                  <a:pt x="187045" y="125209"/>
                </a:lnTo>
                <a:lnTo>
                  <a:pt x="314332" y="125209"/>
                </a:lnTo>
                <a:lnTo>
                  <a:pt x="311734" y="117386"/>
                </a:lnTo>
                <a:lnTo>
                  <a:pt x="331228" y="66509"/>
                </a:lnTo>
                <a:lnTo>
                  <a:pt x="322316" y="58686"/>
                </a:lnTo>
                <a:lnTo>
                  <a:pt x="120802" y="58686"/>
                </a:lnTo>
                <a:lnTo>
                  <a:pt x="70142" y="39128"/>
                </a:lnTo>
                <a:close/>
              </a:path>
              <a:path w="370205" h="364489">
                <a:moveTo>
                  <a:pt x="320991" y="305206"/>
                </a:moveTo>
                <a:lnTo>
                  <a:pt x="249389" y="305206"/>
                </a:lnTo>
                <a:lnTo>
                  <a:pt x="294195" y="322319"/>
                </a:lnTo>
                <a:lnTo>
                  <a:pt x="300896" y="324458"/>
                </a:lnTo>
                <a:lnTo>
                  <a:pt x="303949" y="324764"/>
                </a:lnTo>
                <a:lnTo>
                  <a:pt x="320991" y="305206"/>
                </a:lnTo>
                <a:close/>
              </a:path>
              <a:path w="370205" h="364489">
                <a:moveTo>
                  <a:pt x="314332" y="125209"/>
                </a:moveTo>
                <a:lnTo>
                  <a:pt x="187045" y="125209"/>
                </a:lnTo>
                <a:lnTo>
                  <a:pt x="209333" y="129367"/>
                </a:lnTo>
                <a:lnTo>
                  <a:pt x="227970" y="140868"/>
                </a:lnTo>
                <a:lnTo>
                  <a:pt x="240754" y="158229"/>
                </a:lnTo>
                <a:lnTo>
                  <a:pt x="245503" y="179997"/>
                </a:lnTo>
                <a:lnTo>
                  <a:pt x="240754" y="204018"/>
                </a:lnTo>
                <a:lnTo>
                  <a:pt x="227966" y="222542"/>
                </a:lnTo>
                <a:lnTo>
                  <a:pt x="209333" y="234464"/>
                </a:lnTo>
                <a:lnTo>
                  <a:pt x="187045" y="238683"/>
                </a:lnTo>
                <a:lnTo>
                  <a:pt x="314333" y="238683"/>
                </a:lnTo>
                <a:lnTo>
                  <a:pt x="319532" y="223037"/>
                </a:lnTo>
                <a:lnTo>
                  <a:pt x="348819" y="211669"/>
                </a:lnTo>
                <a:lnTo>
                  <a:pt x="363859" y="205433"/>
                </a:lnTo>
                <a:lnTo>
                  <a:pt x="369400" y="202129"/>
                </a:lnTo>
                <a:lnTo>
                  <a:pt x="370192" y="199555"/>
                </a:lnTo>
                <a:lnTo>
                  <a:pt x="370192" y="160426"/>
                </a:lnTo>
                <a:lnTo>
                  <a:pt x="362276" y="155720"/>
                </a:lnTo>
                <a:lnTo>
                  <a:pt x="344862" y="149180"/>
                </a:lnTo>
                <a:lnTo>
                  <a:pt x="327447" y="143374"/>
                </a:lnTo>
                <a:lnTo>
                  <a:pt x="319530" y="140863"/>
                </a:lnTo>
                <a:lnTo>
                  <a:pt x="314332" y="125209"/>
                </a:lnTo>
                <a:close/>
              </a:path>
              <a:path w="370205" h="364489">
                <a:moveTo>
                  <a:pt x="206527" y="0"/>
                </a:moveTo>
                <a:lnTo>
                  <a:pt x="163664" y="0"/>
                </a:lnTo>
                <a:lnTo>
                  <a:pt x="144183" y="50863"/>
                </a:lnTo>
                <a:lnTo>
                  <a:pt x="120802" y="58686"/>
                </a:lnTo>
                <a:lnTo>
                  <a:pt x="249389" y="58686"/>
                </a:lnTo>
                <a:lnTo>
                  <a:pt x="229908" y="50863"/>
                </a:lnTo>
                <a:lnTo>
                  <a:pt x="206527" y="0"/>
                </a:lnTo>
                <a:close/>
              </a:path>
              <a:path w="370205" h="364489">
                <a:moveTo>
                  <a:pt x="300037" y="39128"/>
                </a:moveTo>
                <a:lnTo>
                  <a:pt x="292123" y="40534"/>
                </a:lnTo>
                <a:lnTo>
                  <a:pt x="274713" y="47440"/>
                </a:lnTo>
                <a:lnTo>
                  <a:pt x="257303" y="55080"/>
                </a:lnTo>
                <a:lnTo>
                  <a:pt x="249389" y="58686"/>
                </a:lnTo>
                <a:lnTo>
                  <a:pt x="322316" y="58686"/>
                </a:lnTo>
                <a:lnTo>
                  <a:pt x="300037" y="39128"/>
                </a:lnTo>
                <a:close/>
              </a:path>
            </a:pathLst>
          </a:custGeom>
          <a:solidFill>
            <a:srgbClr val="FFFFFF"/>
          </a:solidFill>
        </p:spPr>
        <p:txBody>
          <a:bodyPr wrap="square" lIns="0" tIns="0" rIns="0" bIns="0" rtlCol="0"/>
          <a:lstStyle/>
          <a:p>
            <a:endParaRPr sz="1795"/>
          </a:p>
        </p:txBody>
      </p:sp>
      <p:sp>
        <p:nvSpPr>
          <p:cNvPr id="8" name="object 8"/>
          <p:cNvSpPr/>
          <p:nvPr/>
        </p:nvSpPr>
        <p:spPr>
          <a:xfrm>
            <a:off x="903924" y="5259292"/>
            <a:ext cx="76326" cy="73063"/>
          </a:xfrm>
          <a:prstGeom prst="rect">
            <a:avLst/>
          </a:prstGeom>
          <a:blipFill>
            <a:blip r:embed="rId2" cstate="print"/>
            <a:stretch>
              <a:fillRect/>
            </a:stretch>
          </a:blipFill>
        </p:spPr>
        <p:txBody>
          <a:bodyPr wrap="square" lIns="0" tIns="0" rIns="0" bIns="0" rtlCol="0"/>
          <a:lstStyle/>
          <a:p>
            <a:endParaRPr sz="1795"/>
          </a:p>
        </p:txBody>
      </p:sp>
      <p:sp>
        <p:nvSpPr>
          <p:cNvPr id="9" name="object 9"/>
          <p:cNvSpPr/>
          <p:nvPr/>
        </p:nvSpPr>
        <p:spPr>
          <a:xfrm>
            <a:off x="2900529" y="4978383"/>
            <a:ext cx="634895" cy="638056"/>
          </a:xfrm>
          <a:custGeom>
            <a:avLst/>
            <a:gdLst/>
            <a:ahLst/>
            <a:cxnLst/>
            <a:rect l="l" t="t" r="r" b="b"/>
            <a:pathLst>
              <a:path w="637539" h="640714">
                <a:moveTo>
                  <a:pt x="318770" y="0"/>
                </a:moveTo>
                <a:lnTo>
                  <a:pt x="271654" y="3472"/>
                </a:lnTo>
                <a:lnTo>
                  <a:pt x="226656" y="13558"/>
                </a:lnTo>
                <a:lnTo>
                  <a:pt x="184386" y="29698"/>
                </a:lnTo>
                <a:lnTo>
                  <a:pt x="145198" y="51437"/>
                </a:lnTo>
                <a:lnTo>
                  <a:pt x="109635" y="78247"/>
                </a:lnTo>
                <a:lnTo>
                  <a:pt x="78190" y="109617"/>
                </a:lnTo>
                <a:lnTo>
                  <a:pt x="51356" y="145039"/>
                </a:lnTo>
                <a:lnTo>
                  <a:pt x="29628" y="184002"/>
                </a:lnTo>
                <a:lnTo>
                  <a:pt x="13496" y="225997"/>
                </a:lnTo>
                <a:lnTo>
                  <a:pt x="3456" y="270513"/>
                </a:lnTo>
                <a:lnTo>
                  <a:pt x="0" y="317042"/>
                </a:lnTo>
                <a:lnTo>
                  <a:pt x="3456" y="365160"/>
                </a:lnTo>
                <a:lnTo>
                  <a:pt x="13496" y="410977"/>
                </a:lnTo>
                <a:lnTo>
                  <a:pt x="29628" y="454013"/>
                </a:lnTo>
                <a:lnTo>
                  <a:pt x="51356" y="493788"/>
                </a:lnTo>
                <a:lnTo>
                  <a:pt x="78190" y="529819"/>
                </a:lnTo>
                <a:lnTo>
                  <a:pt x="109635" y="561626"/>
                </a:lnTo>
                <a:lnTo>
                  <a:pt x="145198" y="588729"/>
                </a:lnTo>
                <a:lnTo>
                  <a:pt x="184386" y="610646"/>
                </a:lnTo>
                <a:lnTo>
                  <a:pt x="226706" y="626896"/>
                </a:lnTo>
                <a:lnTo>
                  <a:pt x="271698" y="637001"/>
                </a:lnTo>
                <a:lnTo>
                  <a:pt x="318770" y="640473"/>
                </a:lnTo>
                <a:lnTo>
                  <a:pt x="365885" y="636999"/>
                </a:lnTo>
                <a:lnTo>
                  <a:pt x="410883" y="626896"/>
                </a:lnTo>
                <a:lnTo>
                  <a:pt x="453153" y="610710"/>
                </a:lnTo>
                <a:lnTo>
                  <a:pt x="492341" y="588883"/>
                </a:lnTo>
                <a:lnTo>
                  <a:pt x="527904" y="561927"/>
                </a:lnTo>
                <a:lnTo>
                  <a:pt x="559349" y="530338"/>
                </a:lnTo>
                <a:lnTo>
                  <a:pt x="586183" y="494612"/>
                </a:lnTo>
                <a:lnTo>
                  <a:pt x="607911" y="455245"/>
                </a:lnTo>
                <a:lnTo>
                  <a:pt x="624043" y="412730"/>
                </a:lnTo>
                <a:lnTo>
                  <a:pt x="634083" y="367564"/>
                </a:lnTo>
                <a:lnTo>
                  <a:pt x="637540" y="320243"/>
                </a:lnTo>
                <a:lnTo>
                  <a:pt x="634083" y="272918"/>
                </a:lnTo>
                <a:lnTo>
                  <a:pt x="624043" y="227750"/>
                </a:lnTo>
                <a:lnTo>
                  <a:pt x="607911" y="185233"/>
                </a:lnTo>
                <a:lnTo>
                  <a:pt x="586183" y="145864"/>
                </a:lnTo>
                <a:lnTo>
                  <a:pt x="559349" y="110137"/>
                </a:lnTo>
                <a:lnTo>
                  <a:pt x="527904" y="78547"/>
                </a:lnTo>
                <a:lnTo>
                  <a:pt x="492341" y="51591"/>
                </a:lnTo>
                <a:lnTo>
                  <a:pt x="453153" y="29762"/>
                </a:lnTo>
                <a:lnTo>
                  <a:pt x="410747" y="13538"/>
                </a:lnTo>
                <a:lnTo>
                  <a:pt x="365841" y="3469"/>
                </a:lnTo>
                <a:lnTo>
                  <a:pt x="318770" y="0"/>
                </a:lnTo>
                <a:close/>
              </a:path>
            </a:pathLst>
          </a:custGeom>
          <a:solidFill>
            <a:srgbClr val="2671B4"/>
          </a:solidFill>
        </p:spPr>
        <p:txBody>
          <a:bodyPr wrap="square" lIns="0" tIns="0" rIns="0" bIns="0" rtlCol="0"/>
          <a:lstStyle/>
          <a:p>
            <a:endParaRPr sz="1795"/>
          </a:p>
        </p:txBody>
      </p:sp>
      <p:sp>
        <p:nvSpPr>
          <p:cNvPr id="10" name="object 10"/>
          <p:cNvSpPr/>
          <p:nvPr/>
        </p:nvSpPr>
        <p:spPr>
          <a:xfrm>
            <a:off x="3054718" y="5133989"/>
            <a:ext cx="149238" cy="270020"/>
          </a:xfrm>
          <a:custGeom>
            <a:avLst/>
            <a:gdLst/>
            <a:ahLst/>
            <a:cxnLst/>
            <a:rect l="l" t="t" r="r" b="b"/>
            <a:pathLst>
              <a:path w="149860" h="271145">
                <a:moveTo>
                  <a:pt x="131330" y="0"/>
                </a:moveTo>
                <a:lnTo>
                  <a:pt x="17907" y="0"/>
                </a:lnTo>
                <a:lnTo>
                  <a:pt x="11331" y="1599"/>
                </a:lnTo>
                <a:lnTo>
                  <a:pt x="5595" y="6022"/>
                </a:lnTo>
                <a:lnTo>
                  <a:pt x="1538" y="12708"/>
                </a:lnTo>
                <a:lnTo>
                  <a:pt x="0" y="21094"/>
                </a:lnTo>
                <a:lnTo>
                  <a:pt x="0" y="249974"/>
                </a:lnTo>
                <a:lnTo>
                  <a:pt x="1538" y="258347"/>
                </a:lnTo>
                <a:lnTo>
                  <a:pt x="5595" y="265029"/>
                </a:lnTo>
                <a:lnTo>
                  <a:pt x="11331" y="269455"/>
                </a:lnTo>
                <a:lnTo>
                  <a:pt x="17907" y="271056"/>
                </a:lnTo>
                <a:lnTo>
                  <a:pt x="131330" y="271056"/>
                </a:lnTo>
                <a:lnTo>
                  <a:pt x="137905" y="269455"/>
                </a:lnTo>
                <a:lnTo>
                  <a:pt x="143641" y="265029"/>
                </a:lnTo>
                <a:lnTo>
                  <a:pt x="147698" y="258347"/>
                </a:lnTo>
                <a:lnTo>
                  <a:pt x="149237" y="249974"/>
                </a:lnTo>
                <a:lnTo>
                  <a:pt x="68643" y="249974"/>
                </a:lnTo>
                <a:lnTo>
                  <a:pt x="62687" y="243941"/>
                </a:lnTo>
                <a:lnTo>
                  <a:pt x="62687" y="231902"/>
                </a:lnTo>
                <a:lnTo>
                  <a:pt x="68643" y="225882"/>
                </a:lnTo>
                <a:lnTo>
                  <a:pt x="149237" y="225882"/>
                </a:lnTo>
                <a:lnTo>
                  <a:pt x="149237" y="207810"/>
                </a:lnTo>
                <a:lnTo>
                  <a:pt x="14922" y="207810"/>
                </a:lnTo>
                <a:lnTo>
                  <a:pt x="14922" y="33134"/>
                </a:lnTo>
                <a:lnTo>
                  <a:pt x="149237" y="33134"/>
                </a:lnTo>
                <a:lnTo>
                  <a:pt x="149237" y="24091"/>
                </a:lnTo>
                <a:lnTo>
                  <a:pt x="113423" y="24091"/>
                </a:lnTo>
                <a:lnTo>
                  <a:pt x="113423" y="21094"/>
                </a:lnTo>
                <a:lnTo>
                  <a:pt x="47752" y="21094"/>
                </a:lnTo>
                <a:lnTo>
                  <a:pt x="47752" y="15062"/>
                </a:lnTo>
                <a:lnTo>
                  <a:pt x="148130" y="15062"/>
                </a:lnTo>
                <a:lnTo>
                  <a:pt x="147698" y="12708"/>
                </a:lnTo>
                <a:lnTo>
                  <a:pt x="143641" y="6022"/>
                </a:lnTo>
                <a:lnTo>
                  <a:pt x="137905" y="1599"/>
                </a:lnTo>
                <a:lnTo>
                  <a:pt x="131330" y="0"/>
                </a:lnTo>
                <a:close/>
              </a:path>
              <a:path w="149860" h="271145">
                <a:moveTo>
                  <a:pt x="149237" y="225882"/>
                </a:moveTo>
                <a:lnTo>
                  <a:pt x="80594" y="225882"/>
                </a:lnTo>
                <a:lnTo>
                  <a:pt x="86550" y="231902"/>
                </a:lnTo>
                <a:lnTo>
                  <a:pt x="86550" y="243941"/>
                </a:lnTo>
                <a:lnTo>
                  <a:pt x="80594" y="249974"/>
                </a:lnTo>
                <a:lnTo>
                  <a:pt x="149237" y="249974"/>
                </a:lnTo>
                <a:lnTo>
                  <a:pt x="149237" y="225882"/>
                </a:lnTo>
                <a:close/>
              </a:path>
              <a:path w="149860" h="271145">
                <a:moveTo>
                  <a:pt x="149237" y="33134"/>
                </a:moveTo>
                <a:lnTo>
                  <a:pt x="134315" y="33134"/>
                </a:lnTo>
                <a:lnTo>
                  <a:pt x="134315" y="207810"/>
                </a:lnTo>
                <a:lnTo>
                  <a:pt x="149237" y="207810"/>
                </a:lnTo>
                <a:lnTo>
                  <a:pt x="149237" y="33134"/>
                </a:lnTo>
                <a:close/>
              </a:path>
              <a:path w="149860" h="271145">
                <a:moveTo>
                  <a:pt x="148130" y="15062"/>
                </a:moveTo>
                <a:lnTo>
                  <a:pt x="122377" y="15062"/>
                </a:lnTo>
                <a:lnTo>
                  <a:pt x="122377" y="21094"/>
                </a:lnTo>
                <a:lnTo>
                  <a:pt x="119392" y="24091"/>
                </a:lnTo>
                <a:lnTo>
                  <a:pt x="149237" y="24091"/>
                </a:lnTo>
                <a:lnTo>
                  <a:pt x="149237" y="21094"/>
                </a:lnTo>
                <a:lnTo>
                  <a:pt x="148130" y="15062"/>
                </a:lnTo>
                <a:close/>
              </a:path>
              <a:path w="149860" h="271145">
                <a:moveTo>
                  <a:pt x="113423" y="15062"/>
                </a:moveTo>
                <a:lnTo>
                  <a:pt x="101485" y="15062"/>
                </a:lnTo>
                <a:lnTo>
                  <a:pt x="101485" y="21094"/>
                </a:lnTo>
                <a:lnTo>
                  <a:pt x="113423" y="21094"/>
                </a:lnTo>
                <a:lnTo>
                  <a:pt x="113423" y="15062"/>
                </a:lnTo>
                <a:close/>
              </a:path>
            </a:pathLst>
          </a:custGeom>
          <a:solidFill>
            <a:srgbClr val="FFFFFF"/>
          </a:solidFill>
        </p:spPr>
        <p:txBody>
          <a:bodyPr wrap="square" lIns="0" tIns="0" rIns="0" bIns="0" rtlCol="0"/>
          <a:lstStyle/>
          <a:p>
            <a:endParaRPr sz="1795"/>
          </a:p>
        </p:txBody>
      </p:sp>
      <p:sp>
        <p:nvSpPr>
          <p:cNvPr id="11" name="object 11"/>
          <p:cNvSpPr/>
          <p:nvPr/>
        </p:nvSpPr>
        <p:spPr>
          <a:xfrm>
            <a:off x="3228110" y="5235211"/>
            <a:ext cx="153665" cy="270020"/>
          </a:xfrm>
          <a:custGeom>
            <a:avLst/>
            <a:gdLst/>
            <a:ahLst/>
            <a:cxnLst/>
            <a:rect l="l" t="t" r="r" b="b"/>
            <a:pathLst>
              <a:path w="154304" h="271145">
                <a:moveTo>
                  <a:pt x="132664" y="0"/>
                </a:moveTo>
                <a:lnTo>
                  <a:pt x="21107" y="0"/>
                </a:lnTo>
                <a:lnTo>
                  <a:pt x="12719" y="1600"/>
                </a:lnTo>
                <a:lnTo>
                  <a:pt x="6029" y="6026"/>
                </a:lnTo>
                <a:lnTo>
                  <a:pt x="1601" y="12708"/>
                </a:lnTo>
                <a:lnTo>
                  <a:pt x="0" y="21082"/>
                </a:lnTo>
                <a:lnTo>
                  <a:pt x="0" y="249974"/>
                </a:lnTo>
                <a:lnTo>
                  <a:pt x="1601" y="258354"/>
                </a:lnTo>
                <a:lnTo>
                  <a:pt x="6029" y="265041"/>
                </a:lnTo>
                <a:lnTo>
                  <a:pt x="12719" y="269467"/>
                </a:lnTo>
                <a:lnTo>
                  <a:pt x="21107" y="271068"/>
                </a:lnTo>
                <a:lnTo>
                  <a:pt x="132664" y="271068"/>
                </a:lnTo>
                <a:lnTo>
                  <a:pt x="141052" y="269467"/>
                </a:lnTo>
                <a:lnTo>
                  <a:pt x="147742" y="265041"/>
                </a:lnTo>
                <a:lnTo>
                  <a:pt x="152170" y="258354"/>
                </a:lnTo>
                <a:lnTo>
                  <a:pt x="153771" y="249974"/>
                </a:lnTo>
                <a:lnTo>
                  <a:pt x="69342" y="249974"/>
                </a:lnTo>
                <a:lnTo>
                  <a:pt x="63322" y="243954"/>
                </a:lnTo>
                <a:lnTo>
                  <a:pt x="63322" y="231914"/>
                </a:lnTo>
                <a:lnTo>
                  <a:pt x="69342" y="225882"/>
                </a:lnTo>
                <a:lnTo>
                  <a:pt x="153771" y="225882"/>
                </a:lnTo>
                <a:lnTo>
                  <a:pt x="153771" y="207810"/>
                </a:lnTo>
                <a:lnTo>
                  <a:pt x="15074" y="207810"/>
                </a:lnTo>
                <a:lnTo>
                  <a:pt x="15074" y="33134"/>
                </a:lnTo>
                <a:lnTo>
                  <a:pt x="153771" y="33134"/>
                </a:lnTo>
                <a:lnTo>
                  <a:pt x="153771" y="24091"/>
                </a:lnTo>
                <a:lnTo>
                  <a:pt x="117589" y="24091"/>
                </a:lnTo>
                <a:lnTo>
                  <a:pt x="114579" y="21082"/>
                </a:lnTo>
                <a:lnTo>
                  <a:pt x="51257" y="21082"/>
                </a:lnTo>
                <a:lnTo>
                  <a:pt x="51257" y="15062"/>
                </a:lnTo>
                <a:lnTo>
                  <a:pt x="152620" y="15062"/>
                </a:lnTo>
                <a:lnTo>
                  <a:pt x="152170" y="12708"/>
                </a:lnTo>
                <a:lnTo>
                  <a:pt x="147742" y="6026"/>
                </a:lnTo>
                <a:lnTo>
                  <a:pt x="141052" y="1600"/>
                </a:lnTo>
                <a:lnTo>
                  <a:pt x="132664" y="0"/>
                </a:lnTo>
                <a:close/>
              </a:path>
              <a:path w="154304" h="271145">
                <a:moveTo>
                  <a:pt x="153771" y="225882"/>
                </a:moveTo>
                <a:lnTo>
                  <a:pt x="84429" y="225882"/>
                </a:lnTo>
                <a:lnTo>
                  <a:pt x="90449" y="231914"/>
                </a:lnTo>
                <a:lnTo>
                  <a:pt x="90449" y="243954"/>
                </a:lnTo>
                <a:lnTo>
                  <a:pt x="84429" y="249974"/>
                </a:lnTo>
                <a:lnTo>
                  <a:pt x="153771" y="249974"/>
                </a:lnTo>
                <a:lnTo>
                  <a:pt x="153771" y="225882"/>
                </a:lnTo>
                <a:close/>
              </a:path>
              <a:path w="154304" h="271145">
                <a:moveTo>
                  <a:pt x="153771" y="33134"/>
                </a:moveTo>
                <a:lnTo>
                  <a:pt x="138696" y="33134"/>
                </a:lnTo>
                <a:lnTo>
                  <a:pt x="138696" y="207810"/>
                </a:lnTo>
                <a:lnTo>
                  <a:pt x="153771" y="207810"/>
                </a:lnTo>
                <a:lnTo>
                  <a:pt x="153771" y="33134"/>
                </a:lnTo>
                <a:close/>
              </a:path>
              <a:path w="154304" h="271145">
                <a:moveTo>
                  <a:pt x="152620" y="15062"/>
                </a:moveTo>
                <a:lnTo>
                  <a:pt x="126631" y="15062"/>
                </a:lnTo>
                <a:lnTo>
                  <a:pt x="126631" y="21082"/>
                </a:lnTo>
                <a:lnTo>
                  <a:pt x="123621" y="24091"/>
                </a:lnTo>
                <a:lnTo>
                  <a:pt x="153771" y="24091"/>
                </a:lnTo>
                <a:lnTo>
                  <a:pt x="153771" y="21082"/>
                </a:lnTo>
                <a:lnTo>
                  <a:pt x="152620" y="15062"/>
                </a:lnTo>
                <a:close/>
              </a:path>
              <a:path w="154304" h="271145">
                <a:moveTo>
                  <a:pt x="114579" y="15062"/>
                </a:moveTo>
                <a:lnTo>
                  <a:pt x="102514" y="15062"/>
                </a:lnTo>
                <a:lnTo>
                  <a:pt x="102514" y="21082"/>
                </a:lnTo>
                <a:lnTo>
                  <a:pt x="114579" y="21082"/>
                </a:lnTo>
                <a:lnTo>
                  <a:pt x="114579" y="15062"/>
                </a:lnTo>
                <a:close/>
              </a:path>
            </a:pathLst>
          </a:custGeom>
          <a:solidFill>
            <a:srgbClr val="FFFFFF"/>
          </a:solidFill>
        </p:spPr>
        <p:txBody>
          <a:bodyPr wrap="square" lIns="0" tIns="0" rIns="0" bIns="0" rtlCol="0"/>
          <a:lstStyle/>
          <a:p>
            <a:endParaRPr sz="1795"/>
          </a:p>
        </p:txBody>
      </p:sp>
      <p:sp>
        <p:nvSpPr>
          <p:cNvPr id="12" name="object 12"/>
          <p:cNvSpPr/>
          <p:nvPr/>
        </p:nvSpPr>
        <p:spPr>
          <a:xfrm>
            <a:off x="3288915" y="5168321"/>
            <a:ext cx="18339" cy="55648"/>
          </a:xfrm>
          <a:custGeom>
            <a:avLst/>
            <a:gdLst/>
            <a:ahLst/>
            <a:cxnLst/>
            <a:rect l="l" t="t" r="r" b="b"/>
            <a:pathLst>
              <a:path w="18414" h="55879">
                <a:moveTo>
                  <a:pt x="0" y="55880"/>
                </a:moveTo>
                <a:lnTo>
                  <a:pt x="18097" y="55880"/>
                </a:lnTo>
                <a:lnTo>
                  <a:pt x="18097" y="0"/>
                </a:lnTo>
                <a:lnTo>
                  <a:pt x="0" y="0"/>
                </a:lnTo>
                <a:lnTo>
                  <a:pt x="0" y="55880"/>
                </a:lnTo>
                <a:close/>
              </a:path>
            </a:pathLst>
          </a:custGeom>
          <a:solidFill>
            <a:srgbClr val="FFFFFF"/>
          </a:solidFill>
        </p:spPr>
        <p:txBody>
          <a:bodyPr wrap="square" lIns="0" tIns="0" rIns="0" bIns="0" rtlCol="0"/>
          <a:lstStyle/>
          <a:p>
            <a:endParaRPr sz="1795"/>
          </a:p>
        </p:txBody>
      </p:sp>
      <p:sp>
        <p:nvSpPr>
          <p:cNvPr id="13" name="object 13"/>
          <p:cNvSpPr/>
          <p:nvPr/>
        </p:nvSpPr>
        <p:spPr>
          <a:xfrm>
            <a:off x="3216851" y="5158835"/>
            <a:ext cx="90428" cy="0"/>
          </a:xfrm>
          <a:custGeom>
            <a:avLst/>
            <a:gdLst/>
            <a:ahLst/>
            <a:cxnLst/>
            <a:rect l="l" t="t" r="r" b="b"/>
            <a:pathLst>
              <a:path w="90804">
                <a:moveTo>
                  <a:pt x="0" y="0"/>
                </a:moveTo>
                <a:lnTo>
                  <a:pt x="90462" y="0"/>
                </a:lnTo>
              </a:path>
            </a:pathLst>
          </a:custGeom>
          <a:ln w="19050">
            <a:solidFill>
              <a:srgbClr val="FFFFFF"/>
            </a:solidFill>
          </a:ln>
        </p:spPr>
        <p:txBody>
          <a:bodyPr wrap="square" lIns="0" tIns="0" rIns="0" bIns="0" rtlCol="0"/>
          <a:lstStyle/>
          <a:p>
            <a:endParaRPr sz="1795"/>
          </a:p>
        </p:txBody>
      </p:sp>
      <p:sp>
        <p:nvSpPr>
          <p:cNvPr id="14" name="object 14"/>
          <p:cNvSpPr/>
          <p:nvPr/>
        </p:nvSpPr>
        <p:spPr>
          <a:xfrm>
            <a:off x="3135774" y="5419670"/>
            <a:ext cx="74315" cy="74227"/>
          </a:xfrm>
          <a:prstGeom prst="rect">
            <a:avLst/>
          </a:prstGeom>
          <a:blipFill>
            <a:blip r:embed="rId3" cstate="print"/>
            <a:stretch>
              <a:fillRect/>
            </a:stretch>
          </a:blipFill>
        </p:spPr>
        <p:txBody>
          <a:bodyPr wrap="square" lIns="0" tIns="0" rIns="0" bIns="0" rtlCol="0"/>
          <a:lstStyle/>
          <a:p>
            <a:endParaRPr sz="1795"/>
          </a:p>
        </p:txBody>
      </p:sp>
      <p:sp>
        <p:nvSpPr>
          <p:cNvPr id="15" name="object 15"/>
          <p:cNvSpPr/>
          <p:nvPr/>
        </p:nvSpPr>
        <p:spPr>
          <a:xfrm>
            <a:off x="5176291" y="4978383"/>
            <a:ext cx="634895" cy="638056"/>
          </a:xfrm>
          <a:custGeom>
            <a:avLst/>
            <a:gdLst/>
            <a:ahLst/>
            <a:cxnLst/>
            <a:rect l="l" t="t" r="r" b="b"/>
            <a:pathLst>
              <a:path w="637539" h="640714">
                <a:moveTo>
                  <a:pt x="318770" y="0"/>
                </a:moveTo>
                <a:lnTo>
                  <a:pt x="271651" y="3472"/>
                </a:lnTo>
                <a:lnTo>
                  <a:pt x="226651" y="13558"/>
                </a:lnTo>
                <a:lnTo>
                  <a:pt x="184381" y="29698"/>
                </a:lnTo>
                <a:lnTo>
                  <a:pt x="145192" y="51437"/>
                </a:lnTo>
                <a:lnTo>
                  <a:pt x="109630" y="78247"/>
                </a:lnTo>
                <a:lnTo>
                  <a:pt x="78186" y="109617"/>
                </a:lnTo>
                <a:lnTo>
                  <a:pt x="51353" y="145039"/>
                </a:lnTo>
                <a:lnTo>
                  <a:pt x="29625" y="184002"/>
                </a:lnTo>
                <a:lnTo>
                  <a:pt x="13495" y="225997"/>
                </a:lnTo>
                <a:lnTo>
                  <a:pt x="3456" y="270513"/>
                </a:lnTo>
                <a:lnTo>
                  <a:pt x="0" y="317042"/>
                </a:lnTo>
                <a:lnTo>
                  <a:pt x="3456" y="365160"/>
                </a:lnTo>
                <a:lnTo>
                  <a:pt x="13495" y="410977"/>
                </a:lnTo>
                <a:lnTo>
                  <a:pt x="29625" y="454013"/>
                </a:lnTo>
                <a:lnTo>
                  <a:pt x="51353" y="493788"/>
                </a:lnTo>
                <a:lnTo>
                  <a:pt x="78186" y="529819"/>
                </a:lnTo>
                <a:lnTo>
                  <a:pt x="109630" y="561626"/>
                </a:lnTo>
                <a:lnTo>
                  <a:pt x="145192" y="588729"/>
                </a:lnTo>
                <a:lnTo>
                  <a:pt x="184381" y="610646"/>
                </a:lnTo>
                <a:lnTo>
                  <a:pt x="226701" y="626896"/>
                </a:lnTo>
                <a:lnTo>
                  <a:pt x="271695" y="637001"/>
                </a:lnTo>
                <a:lnTo>
                  <a:pt x="318770" y="640473"/>
                </a:lnTo>
                <a:lnTo>
                  <a:pt x="365884" y="636999"/>
                </a:lnTo>
                <a:lnTo>
                  <a:pt x="410882" y="626896"/>
                </a:lnTo>
                <a:lnTo>
                  <a:pt x="453151" y="610710"/>
                </a:lnTo>
                <a:lnTo>
                  <a:pt x="492337" y="588883"/>
                </a:lnTo>
                <a:lnTo>
                  <a:pt x="527899" y="561927"/>
                </a:lnTo>
                <a:lnTo>
                  <a:pt x="559342" y="530338"/>
                </a:lnTo>
                <a:lnTo>
                  <a:pt x="586174" y="494612"/>
                </a:lnTo>
                <a:lnTo>
                  <a:pt x="607901" y="455245"/>
                </a:lnTo>
                <a:lnTo>
                  <a:pt x="624031" y="412730"/>
                </a:lnTo>
                <a:lnTo>
                  <a:pt x="634071" y="367564"/>
                </a:lnTo>
                <a:lnTo>
                  <a:pt x="637527" y="320243"/>
                </a:lnTo>
                <a:lnTo>
                  <a:pt x="634071" y="272918"/>
                </a:lnTo>
                <a:lnTo>
                  <a:pt x="624031" y="227750"/>
                </a:lnTo>
                <a:lnTo>
                  <a:pt x="607901" y="185233"/>
                </a:lnTo>
                <a:lnTo>
                  <a:pt x="586174" y="145864"/>
                </a:lnTo>
                <a:lnTo>
                  <a:pt x="559342" y="110137"/>
                </a:lnTo>
                <a:lnTo>
                  <a:pt x="527899" y="78547"/>
                </a:lnTo>
                <a:lnTo>
                  <a:pt x="492337" y="51591"/>
                </a:lnTo>
                <a:lnTo>
                  <a:pt x="453151" y="29762"/>
                </a:lnTo>
                <a:lnTo>
                  <a:pt x="410746" y="13538"/>
                </a:lnTo>
                <a:lnTo>
                  <a:pt x="365841" y="3469"/>
                </a:lnTo>
                <a:lnTo>
                  <a:pt x="318770" y="0"/>
                </a:lnTo>
                <a:close/>
              </a:path>
            </a:pathLst>
          </a:custGeom>
          <a:solidFill>
            <a:srgbClr val="2671B4"/>
          </a:solidFill>
        </p:spPr>
        <p:txBody>
          <a:bodyPr wrap="square" lIns="0" tIns="0" rIns="0" bIns="0" rtlCol="0"/>
          <a:lstStyle/>
          <a:p>
            <a:endParaRPr sz="1795"/>
          </a:p>
        </p:txBody>
      </p:sp>
      <p:sp>
        <p:nvSpPr>
          <p:cNvPr id="16" name="object 16"/>
          <p:cNvSpPr/>
          <p:nvPr/>
        </p:nvSpPr>
        <p:spPr>
          <a:xfrm>
            <a:off x="5305475" y="5131049"/>
            <a:ext cx="376890" cy="332624"/>
          </a:xfrm>
          <a:custGeom>
            <a:avLst/>
            <a:gdLst/>
            <a:ahLst/>
            <a:cxnLst/>
            <a:rect l="l" t="t" r="r" b="b"/>
            <a:pathLst>
              <a:path w="378460" h="334010">
                <a:moveTo>
                  <a:pt x="189039" y="0"/>
                </a:moveTo>
                <a:lnTo>
                  <a:pt x="139322" y="4869"/>
                </a:lnTo>
                <a:lnTo>
                  <a:pt x="94314" y="18549"/>
                </a:lnTo>
                <a:lnTo>
                  <a:pt x="55948" y="39649"/>
                </a:lnTo>
                <a:lnTo>
                  <a:pt x="26153" y="66777"/>
                </a:lnTo>
                <a:lnTo>
                  <a:pt x="0" y="133553"/>
                </a:lnTo>
                <a:lnTo>
                  <a:pt x="7470" y="171414"/>
                </a:lnTo>
                <a:lnTo>
                  <a:pt x="28492" y="204843"/>
                </a:lnTo>
                <a:lnTo>
                  <a:pt x="60982" y="232535"/>
                </a:lnTo>
                <a:lnTo>
                  <a:pt x="102857" y="253187"/>
                </a:lnTo>
                <a:lnTo>
                  <a:pt x="103379" y="266181"/>
                </a:lnTo>
                <a:lnTo>
                  <a:pt x="98688" y="284130"/>
                </a:lnTo>
                <a:lnTo>
                  <a:pt x="85658" y="306776"/>
                </a:lnTo>
                <a:lnTo>
                  <a:pt x="61163" y="333857"/>
                </a:lnTo>
                <a:lnTo>
                  <a:pt x="113420" y="318734"/>
                </a:lnTo>
                <a:lnTo>
                  <a:pt x="145608" y="306738"/>
                </a:lnTo>
                <a:lnTo>
                  <a:pt x="171019" y="291611"/>
                </a:lnTo>
                <a:lnTo>
                  <a:pt x="202946" y="267093"/>
                </a:lnTo>
                <a:lnTo>
                  <a:pt x="258522" y="257747"/>
                </a:lnTo>
                <a:lnTo>
                  <a:pt x="306628" y="237717"/>
                </a:lnTo>
                <a:lnTo>
                  <a:pt x="344461" y="209006"/>
                </a:lnTo>
                <a:lnTo>
                  <a:pt x="369216" y="173617"/>
                </a:lnTo>
                <a:lnTo>
                  <a:pt x="378091" y="133553"/>
                </a:lnTo>
                <a:lnTo>
                  <a:pt x="371424" y="98542"/>
                </a:lnTo>
                <a:lnTo>
                  <a:pt x="352556" y="66777"/>
                </a:lnTo>
                <a:lnTo>
                  <a:pt x="323184" y="39649"/>
                </a:lnTo>
                <a:lnTo>
                  <a:pt x="285009" y="18549"/>
                </a:lnTo>
                <a:lnTo>
                  <a:pt x="239727" y="4869"/>
                </a:lnTo>
                <a:lnTo>
                  <a:pt x="189039" y="0"/>
                </a:lnTo>
                <a:close/>
              </a:path>
            </a:pathLst>
          </a:custGeom>
          <a:solidFill>
            <a:srgbClr val="FFFFFF"/>
          </a:solidFill>
        </p:spPr>
        <p:txBody>
          <a:bodyPr wrap="square" lIns="0" tIns="0" rIns="0" bIns="0" rtlCol="0"/>
          <a:lstStyle/>
          <a:p>
            <a:endParaRPr sz="1795"/>
          </a:p>
        </p:txBody>
      </p:sp>
      <p:sp>
        <p:nvSpPr>
          <p:cNvPr id="17" name="object 17"/>
          <p:cNvSpPr txBox="1"/>
          <p:nvPr/>
        </p:nvSpPr>
        <p:spPr>
          <a:xfrm>
            <a:off x="303535" y="5807397"/>
            <a:ext cx="1277378" cy="550545"/>
          </a:xfrm>
          <a:prstGeom prst="rect">
            <a:avLst/>
          </a:prstGeom>
        </p:spPr>
        <p:txBody>
          <a:bodyPr vert="horz" wrap="square" lIns="0" tIns="12647" rIns="0" bIns="0" rtlCol="0">
            <a:spAutoFit/>
          </a:bodyPr>
          <a:lstStyle/>
          <a:p>
            <a:pPr marL="12700" marR="5080" indent="139700">
              <a:lnSpc>
                <a:spcPct val="117000"/>
              </a:lnSpc>
              <a:spcBef>
                <a:spcPts val="100"/>
              </a:spcBef>
            </a:pPr>
            <a:r>
              <a:rPr sz="995" spc="100" dirty="0">
                <a:solidFill>
                  <a:srgbClr val="231F20"/>
                </a:solidFill>
                <a:latin typeface="黑体" panose="02010609060101010101" charset="-122"/>
                <a:cs typeface="黑体" panose="02010609060101010101" charset="-122"/>
              </a:rPr>
              <a:t>优越的地理位置 </a:t>
            </a:r>
            <a:r>
              <a:rPr sz="995" spc="100" dirty="0">
                <a:solidFill>
                  <a:srgbClr val="231F20"/>
                </a:solidFill>
                <a:latin typeface="宋体" panose="02010600030101010101" charset="-122"/>
                <a:cs typeface="宋体" panose="02010600030101010101" charset="-122"/>
              </a:rPr>
              <a:t>距离项目岗位较近 每天至少多睡一小时</a:t>
            </a:r>
            <a:endParaRPr sz="995">
              <a:latin typeface="宋体" panose="02010600030101010101" charset="-122"/>
              <a:cs typeface="宋体" panose="02010600030101010101" charset="-122"/>
            </a:endParaRPr>
          </a:p>
        </p:txBody>
      </p:sp>
      <p:sp>
        <p:nvSpPr>
          <p:cNvPr id="18" name="object 18"/>
          <p:cNvSpPr txBox="1"/>
          <p:nvPr/>
        </p:nvSpPr>
        <p:spPr>
          <a:xfrm>
            <a:off x="2509731" y="5807397"/>
            <a:ext cx="1416498" cy="909320"/>
          </a:xfrm>
          <a:prstGeom prst="rect">
            <a:avLst/>
          </a:prstGeom>
        </p:spPr>
        <p:txBody>
          <a:bodyPr vert="horz" wrap="square" lIns="0" tIns="37941" rIns="0" bIns="0" rtlCol="0">
            <a:spAutoFit/>
          </a:bodyPr>
          <a:lstStyle/>
          <a:p>
            <a:pPr algn="ctr">
              <a:lnSpc>
                <a:spcPct val="100000"/>
              </a:lnSpc>
              <a:spcBef>
                <a:spcPts val="300"/>
              </a:spcBef>
            </a:pPr>
            <a:r>
              <a:rPr sz="995" spc="100" dirty="0">
                <a:solidFill>
                  <a:srgbClr val="231F20"/>
                </a:solidFill>
                <a:latin typeface="黑体" panose="02010609060101010101" charset="-122"/>
                <a:cs typeface="黑体" panose="02010609060101010101" charset="-122"/>
              </a:rPr>
              <a:t>配套的生活服务</a:t>
            </a:r>
            <a:endParaRPr sz="995">
              <a:latin typeface="黑体" panose="02010609060101010101" charset="-122"/>
              <a:cs typeface="黑体" panose="02010609060101010101" charset="-122"/>
            </a:endParaRPr>
          </a:p>
          <a:p>
            <a:pPr marL="12700" marR="5080" algn="ctr">
              <a:lnSpc>
                <a:spcPct val="117000"/>
              </a:lnSpc>
            </a:pPr>
            <a:r>
              <a:rPr sz="995" spc="100" dirty="0">
                <a:solidFill>
                  <a:srgbClr val="231F20"/>
                </a:solidFill>
                <a:latin typeface="宋体" panose="02010600030101010101" charset="-122"/>
                <a:cs typeface="宋体" panose="02010600030101010101" charset="-122"/>
              </a:rPr>
              <a:t>宿舍周边就有大型商超 楼下就是小吃街</a:t>
            </a:r>
            <a:endParaRPr sz="995">
              <a:latin typeface="宋体" panose="02010600030101010101" charset="-122"/>
              <a:cs typeface="宋体" panose="02010600030101010101" charset="-122"/>
            </a:endParaRPr>
          </a:p>
          <a:p>
            <a:pPr marL="171450" marR="125095" algn="ctr">
              <a:lnSpc>
                <a:spcPct val="117000"/>
              </a:lnSpc>
            </a:pPr>
            <a:r>
              <a:rPr sz="995" spc="100" dirty="0">
                <a:solidFill>
                  <a:srgbClr val="231F20"/>
                </a:solidFill>
                <a:latin typeface="宋体" panose="02010600030101010101" charset="-122"/>
                <a:cs typeface="宋体" panose="02010600030101010101" charset="-122"/>
              </a:rPr>
              <a:t>宿舍配有独立卫浴 </a:t>
            </a:r>
            <a:r>
              <a:rPr sz="995" spc="120" dirty="0">
                <a:solidFill>
                  <a:srgbClr val="231F20"/>
                </a:solidFill>
                <a:latin typeface="宋体" panose="02010600030101010101" charset="-122"/>
                <a:cs typeface="宋体" panose="02010600030101010101" charset="-122"/>
              </a:rPr>
              <a:t>空调</a:t>
            </a:r>
            <a:r>
              <a:rPr sz="995" spc="90" dirty="0">
                <a:solidFill>
                  <a:srgbClr val="231F20"/>
                </a:solidFill>
                <a:latin typeface="宋体" panose="02010600030101010101" charset="-122"/>
                <a:cs typeface="宋体" panose="02010600030101010101" charset="-122"/>
              </a:rPr>
              <a:t>，WIFI</a:t>
            </a:r>
            <a:r>
              <a:rPr sz="995" spc="-400" dirty="0">
                <a:solidFill>
                  <a:srgbClr val="231F20"/>
                </a:solidFill>
                <a:latin typeface="宋体" panose="02010600030101010101" charset="-122"/>
                <a:cs typeface="宋体" panose="02010600030101010101" charset="-122"/>
              </a:rPr>
              <a:t> </a:t>
            </a:r>
            <a:endParaRPr sz="995">
              <a:latin typeface="宋体" panose="02010600030101010101" charset="-122"/>
              <a:cs typeface="宋体" panose="02010600030101010101" charset="-122"/>
            </a:endParaRPr>
          </a:p>
        </p:txBody>
      </p:sp>
      <p:sp>
        <p:nvSpPr>
          <p:cNvPr id="19" name="object 19"/>
          <p:cNvSpPr txBox="1"/>
          <p:nvPr/>
        </p:nvSpPr>
        <p:spPr>
          <a:xfrm>
            <a:off x="4714409" y="5807397"/>
            <a:ext cx="1558780" cy="549910"/>
          </a:xfrm>
          <a:prstGeom prst="rect">
            <a:avLst/>
          </a:prstGeom>
        </p:spPr>
        <p:txBody>
          <a:bodyPr vert="horz" wrap="square" lIns="0" tIns="37941" rIns="0" bIns="0" rtlCol="0">
            <a:spAutoFit/>
          </a:bodyPr>
          <a:lstStyle/>
          <a:p>
            <a:pPr algn="ctr">
              <a:lnSpc>
                <a:spcPct val="100000"/>
              </a:lnSpc>
              <a:spcBef>
                <a:spcPts val="300"/>
              </a:spcBef>
            </a:pPr>
            <a:r>
              <a:rPr sz="995" spc="100" dirty="0">
                <a:solidFill>
                  <a:srgbClr val="231F20"/>
                </a:solidFill>
                <a:latin typeface="黑体" panose="02010609060101010101" charset="-122"/>
                <a:cs typeface="黑体" panose="02010609060101010101" charset="-122"/>
              </a:rPr>
              <a:t>负责的工作人员</a:t>
            </a:r>
            <a:endParaRPr sz="995">
              <a:latin typeface="黑体" panose="02010609060101010101" charset="-122"/>
              <a:cs typeface="黑体" panose="02010609060101010101" charset="-122"/>
            </a:endParaRPr>
          </a:p>
          <a:p>
            <a:pPr marL="12700" marR="5080" algn="ctr">
              <a:lnSpc>
                <a:spcPct val="117000"/>
              </a:lnSpc>
            </a:pPr>
            <a:r>
              <a:rPr sz="995" spc="100" dirty="0">
                <a:solidFill>
                  <a:srgbClr val="231F20"/>
                </a:solidFill>
                <a:latin typeface="宋体" panose="02010600030101010101" charset="-122"/>
                <a:cs typeface="宋体" panose="02010600030101010101" charset="-122"/>
              </a:rPr>
              <a:t>任何问题都有人专门解决  </a:t>
            </a:r>
            <a:r>
              <a:rPr sz="995" spc="90" dirty="0">
                <a:solidFill>
                  <a:srgbClr val="231F20"/>
                </a:solidFill>
                <a:latin typeface="宋体" panose="02010600030101010101" charset="-122"/>
                <a:cs typeface="宋体" panose="02010600030101010101" charset="-122"/>
              </a:rPr>
              <a:t>24小时不间断的后勤保障</a:t>
            </a:r>
            <a:endParaRPr sz="995">
              <a:latin typeface="宋体" panose="02010600030101010101" charset="-122"/>
              <a:cs typeface="宋体" panose="02010600030101010101" charset="-122"/>
            </a:endParaRPr>
          </a:p>
        </p:txBody>
      </p:sp>
      <p:sp>
        <p:nvSpPr>
          <p:cNvPr id="20" name="object 20"/>
          <p:cNvSpPr/>
          <p:nvPr/>
        </p:nvSpPr>
        <p:spPr>
          <a:xfrm>
            <a:off x="7352298" y="3447975"/>
            <a:ext cx="4494008" cy="3370506"/>
          </a:xfrm>
          <a:prstGeom prst="rect">
            <a:avLst/>
          </a:prstGeom>
          <a:blipFill>
            <a:blip r:embed="rId4" cstate="print"/>
            <a:stretch>
              <a:fillRect/>
            </a:stretch>
          </a:blipFill>
        </p:spPr>
        <p:txBody>
          <a:bodyPr wrap="square" lIns="0" tIns="0" rIns="0" bIns="0" rtlCol="0"/>
          <a:lstStyle/>
          <a:p>
            <a:endParaRPr sz="1795"/>
          </a:p>
        </p:txBody>
      </p:sp>
      <p:sp>
        <p:nvSpPr>
          <p:cNvPr id="21" name="object 21"/>
          <p:cNvSpPr/>
          <p:nvPr/>
        </p:nvSpPr>
        <p:spPr>
          <a:xfrm>
            <a:off x="9632654" y="59278"/>
            <a:ext cx="2496110" cy="3363402"/>
          </a:xfrm>
          <a:prstGeom prst="rect">
            <a:avLst/>
          </a:prstGeom>
          <a:blipFill>
            <a:blip r:embed="rId5" cstate="print"/>
            <a:stretch>
              <a:fillRect/>
            </a:stretch>
          </a:blipFill>
        </p:spPr>
        <p:txBody>
          <a:bodyPr wrap="square" lIns="0" tIns="0" rIns="0" bIns="0" rtlCol="0"/>
          <a:lstStyle/>
          <a:p>
            <a:endParaRPr sz="1795"/>
          </a:p>
        </p:txBody>
      </p:sp>
      <p:sp>
        <p:nvSpPr>
          <p:cNvPr id="23" name="object 9"/>
          <p:cNvSpPr/>
          <p:nvPr/>
        </p:nvSpPr>
        <p:spPr>
          <a:xfrm>
            <a:off x="11335286" y="266428"/>
            <a:ext cx="666214" cy="606290"/>
          </a:xfrm>
          <a:prstGeom prst="rect">
            <a:avLst/>
          </a:prstGeom>
          <a:blipFill>
            <a:blip r:embed="rId6" cstate="print"/>
            <a:stretch>
              <a:fillRect/>
            </a:stretch>
          </a:blipFill>
        </p:spPr>
        <p:txBody>
          <a:bodyPr wrap="square" lIns="0" tIns="0" rIns="0" bIns="0" rtlCol="0"/>
          <a:lstStyle/>
          <a:p/>
        </p:txBody>
      </p:sp>
      <p:sp>
        <p:nvSpPr>
          <p:cNvPr id="24" name="object 10"/>
          <p:cNvSpPr/>
          <p:nvPr/>
        </p:nvSpPr>
        <p:spPr>
          <a:xfrm>
            <a:off x="10152414" y="611530"/>
            <a:ext cx="1234456" cy="315569"/>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7"/>
          <p:cNvSpPr txBox="1">
            <a:spLocks noChangeArrowheads="1"/>
          </p:cNvSpPr>
          <p:nvPr/>
        </p:nvSpPr>
        <p:spPr bwMode="auto">
          <a:xfrm>
            <a:off x="568285" y="328053"/>
            <a:ext cx="5795963" cy="400110"/>
          </a:xfrm>
          <a:prstGeom prst="rect">
            <a:avLst/>
          </a:prstGeom>
          <a:noFill/>
          <a:ln w="9525">
            <a:noFill/>
            <a:miter lim="800000"/>
          </a:ln>
          <a:effectLst/>
        </p:spPr>
        <p:txBody>
          <a:bodyPr>
            <a:spAutoFit/>
          </a:bodyPr>
          <a:lstStyle/>
          <a:p>
            <a:pPr>
              <a:spcBef>
                <a:spcPct val="50000"/>
              </a:spcBef>
              <a:defRPr/>
            </a:pP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食堂、宿舍与周边大型综合购物中心（</a:t>
            </a:r>
            <a:r>
              <a:rPr kumimoji="1" lang="en-US" altLang="zh-CN" sz="2000" b="1" dirty="0">
                <a:solidFill>
                  <a:schemeClr val="accent2">
                    <a:lumMod val="75000"/>
                  </a:schemeClr>
                </a:solidFill>
                <a:effectLst>
                  <a:outerShdw blurRad="38100" dist="38100" dir="2700000" algn="tl">
                    <a:srgbClr val="C0C0C0"/>
                  </a:outerShdw>
                </a:effectLst>
                <a:latin typeface="Arial" panose="020B0604020202090204" pitchFamily="34" charset="0"/>
              </a:rPr>
              <a:t>1</a:t>
            </a: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a:t>
            </a:r>
            <a:endPar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1"/>
          <p:cNvGrpSpPr/>
          <p:nvPr/>
        </p:nvGrpSpPr>
        <p:grpSpPr>
          <a:xfrm>
            <a:off x="1601799" y="927417"/>
            <a:ext cx="8468951" cy="5351354"/>
            <a:chOff x="611199" y="810634"/>
            <a:chExt cx="8468951" cy="5351354"/>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199" y="821460"/>
              <a:ext cx="3989698" cy="2748517"/>
            </a:xfrm>
            <a:prstGeom prst="rect">
              <a:avLst/>
            </a:prstGeom>
          </p:spPr>
        </p:pic>
        <p:pic>
          <p:nvPicPr>
            <p:cNvPr id="2" name="图片 1"/>
            <p:cNvPicPr>
              <a:picLocks noChangeAspect="1"/>
            </p:cNvPicPr>
            <p:nvPr/>
          </p:nvPicPr>
          <p:blipFill>
            <a:blip r:embed="rId2"/>
            <a:stretch>
              <a:fillRect/>
            </a:stretch>
          </p:blipFill>
          <p:spPr>
            <a:xfrm>
              <a:off x="4771760" y="3723838"/>
              <a:ext cx="4308390" cy="243815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99" y="3723838"/>
              <a:ext cx="3989699" cy="243815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b="7098"/>
            <a:stretch>
              <a:fillRect/>
            </a:stretch>
          </p:blipFill>
          <p:spPr>
            <a:xfrm>
              <a:off x="4771760" y="810634"/>
              <a:ext cx="4308390" cy="2759343"/>
            </a:xfrm>
            <a:prstGeom prst="rect">
              <a:avLst/>
            </a:prstGeom>
          </p:spPr>
        </p:pic>
      </p:grpSp>
      <p:sp>
        <p:nvSpPr>
          <p:cNvPr id="4" name="object 9"/>
          <p:cNvSpPr/>
          <p:nvPr/>
        </p:nvSpPr>
        <p:spPr>
          <a:xfrm>
            <a:off x="11335286" y="266428"/>
            <a:ext cx="666214" cy="606290"/>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6"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0"/>
            <a:ext cx="2979294" cy="6887026"/>
          </a:xfrm>
          <a:custGeom>
            <a:avLst/>
            <a:gdLst>
              <a:gd name="connsiteX0" fmla="*/ 2772227 w 4286023"/>
              <a:gd name="connsiteY0" fmla="*/ 0 h 6887026"/>
              <a:gd name="connsiteX1" fmla="*/ 2781629 w 4286023"/>
              <a:gd name="connsiteY1" fmla="*/ 14512 h 6887026"/>
              <a:gd name="connsiteX2" fmla="*/ 2815771 w 4286023"/>
              <a:gd name="connsiteY2" fmla="*/ 14512 h 6887026"/>
              <a:gd name="connsiteX3" fmla="*/ 2815332 w 4286023"/>
              <a:gd name="connsiteY3" fmla="*/ 66530 h 6887026"/>
              <a:gd name="connsiteX4" fmla="*/ 4286023 w 4286023"/>
              <a:gd name="connsiteY4" fmla="*/ 2336458 h 6887026"/>
              <a:gd name="connsiteX5" fmla="*/ 2776472 w 4286023"/>
              <a:gd name="connsiteY5" fmla="*/ 4666364 h 6887026"/>
              <a:gd name="connsiteX6" fmla="*/ 2757712 w 4286023"/>
              <a:gd name="connsiteY6" fmla="*/ 6887026 h 6887026"/>
              <a:gd name="connsiteX7" fmla="*/ 0 w 4286023"/>
              <a:gd name="connsiteY7" fmla="*/ 6872512 h 6887026"/>
              <a:gd name="connsiteX8" fmla="*/ 0 w 4286023"/>
              <a:gd name="connsiteY8" fmla="*/ 14512 h 6887026"/>
              <a:gd name="connsiteX9" fmla="*/ 2772227 w 4286023"/>
              <a:gd name="connsiteY9" fmla="*/ 14512 h 688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6023" h="6887026">
                <a:moveTo>
                  <a:pt x="2772227" y="0"/>
                </a:moveTo>
                <a:lnTo>
                  <a:pt x="2781629" y="14512"/>
                </a:lnTo>
                <a:lnTo>
                  <a:pt x="2815771" y="14512"/>
                </a:lnTo>
                <a:lnTo>
                  <a:pt x="2815332" y="66530"/>
                </a:lnTo>
                <a:lnTo>
                  <a:pt x="4286023" y="2336458"/>
                </a:lnTo>
                <a:lnTo>
                  <a:pt x="2776472" y="4666364"/>
                </a:lnTo>
                <a:lnTo>
                  <a:pt x="2757712" y="6887026"/>
                </a:lnTo>
                <a:lnTo>
                  <a:pt x="0" y="6872512"/>
                </a:lnTo>
                <a:lnTo>
                  <a:pt x="0" y="14512"/>
                </a:lnTo>
                <a:lnTo>
                  <a:pt x="2772227" y="14512"/>
                </a:lnTo>
                <a:close/>
              </a:path>
            </a:pathLst>
          </a:custGeom>
          <a:blipFill>
            <a:blip r:embed="rId1"/>
            <a:srcRect/>
            <a:stretch>
              <a:fillRect l="-438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4" name="Freeform 6914"/>
          <p:cNvSpPr/>
          <p:nvPr/>
        </p:nvSpPr>
        <p:spPr bwMode="auto">
          <a:xfrm>
            <a:off x="1362301" y="14514"/>
            <a:ext cx="2120900" cy="2244725"/>
          </a:xfrm>
          <a:custGeom>
            <a:avLst/>
            <a:gdLst>
              <a:gd name="T0" fmla="*/ 1040 w 1336"/>
              <a:gd name="T1" fmla="*/ 0 h 1414"/>
              <a:gd name="T2" fmla="*/ 1336 w 1336"/>
              <a:gd name="T3" fmla="*/ 513 h 1414"/>
              <a:gd name="T4" fmla="*/ 816 w 1336"/>
              <a:gd name="T5" fmla="*/ 1414 h 1414"/>
              <a:gd name="T6" fmla="*/ 0 w 1336"/>
              <a:gd name="T7" fmla="*/ 0 h 1414"/>
              <a:gd name="T8" fmla="*/ 1040 w 1336"/>
              <a:gd name="T9" fmla="*/ 0 h 1414"/>
            </a:gdLst>
            <a:ahLst/>
            <a:cxnLst>
              <a:cxn ang="0">
                <a:pos x="T0" y="T1"/>
              </a:cxn>
              <a:cxn ang="0">
                <a:pos x="T2" y="T3"/>
              </a:cxn>
              <a:cxn ang="0">
                <a:pos x="T4" y="T5"/>
              </a:cxn>
              <a:cxn ang="0">
                <a:pos x="T6" y="T7"/>
              </a:cxn>
              <a:cxn ang="0">
                <a:pos x="T8" y="T9"/>
              </a:cxn>
            </a:cxnLst>
            <a:rect l="0" t="0" r="r" b="b"/>
            <a:pathLst>
              <a:path w="1336" h="1414">
                <a:moveTo>
                  <a:pt x="1040" y="0"/>
                </a:moveTo>
                <a:lnTo>
                  <a:pt x="1336" y="513"/>
                </a:lnTo>
                <a:lnTo>
                  <a:pt x="816" y="1414"/>
                </a:lnTo>
                <a:lnTo>
                  <a:pt x="0" y="0"/>
                </a:lnTo>
                <a:lnTo>
                  <a:pt x="1040"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5" name="Freeform 6915"/>
          <p:cNvSpPr/>
          <p:nvPr/>
        </p:nvSpPr>
        <p:spPr bwMode="auto">
          <a:xfrm>
            <a:off x="1112837" y="4614862"/>
            <a:ext cx="2590800" cy="2243138"/>
          </a:xfrm>
          <a:custGeom>
            <a:avLst/>
            <a:gdLst>
              <a:gd name="T0" fmla="*/ 1632 w 1632"/>
              <a:gd name="T1" fmla="*/ 1413 h 1413"/>
              <a:gd name="T2" fmla="*/ 816 w 1632"/>
              <a:gd name="T3" fmla="*/ 0 h 1413"/>
              <a:gd name="T4" fmla="*/ 0 w 1632"/>
              <a:gd name="T5" fmla="*/ 1413 h 1413"/>
              <a:gd name="T6" fmla="*/ 1632 w 1632"/>
              <a:gd name="T7" fmla="*/ 1413 h 1413"/>
            </a:gdLst>
            <a:ahLst/>
            <a:cxnLst>
              <a:cxn ang="0">
                <a:pos x="T0" y="T1"/>
              </a:cxn>
              <a:cxn ang="0">
                <a:pos x="T2" y="T3"/>
              </a:cxn>
              <a:cxn ang="0">
                <a:pos x="T4" y="T5"/>
              </a:cxn>
              <a:cxn ang="0">
                <a:pos x="T6" y="T7"/>
              </a:cxn>
            </a:cxnLst>
            <a:rect l="0" t="0" r="r" b="b"/>
            <a:pathLst>
              <a:path w="1632" h="1413">
                <a:moveTo>
                  <a:pt x="1632" y="1413"/>
                </a:moveTo>
                <a:lnTo>
                  <a:pt x="816" y="0"/>
                </a:lnTo>
                <a:lnTo>
                  <a:pt x="0" y="1413"/>
                </a:lnTo>
                <a:lnTo>
                  <a:pt x="1632" y="1413"/>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6" name="Freeform 6916"/>
          <p:cNvSpPr/>
          <p:nvPr/>
        </p:nvSpPr>
        <p:spPr bwMode="auto">
          <a:xfrm>
            <a:off x="555625" y="1812925"/>
            <a:ext cx="3190875" cy="5045075"/>
          </a:xfrm>
          <a:custGeom>
            <a:avLst/>
            <a:gdLst>
              <a:gd name="T0" fmla="*/ 0 w 2010"/>
              <a:gd name="T1" fmla="*/ 3178 h 3178"/>
              <a:gd name="T2" fmla="*/ 1835 w 2010"/>
              <a:gd name="T3" fmla="*/ 0 h 3178"/>
              <a:gd name="T4" fmla="*/ 2010 w 2010"/>
              <a:gd name="T5" fmla="*/ 303 h 3178"/>
              <a:gd name="T6" fmla="*/ 351 w 2010"/>
              <a:gd name="T7" fmla="*/ 3178 h 3178"/>
              <a:gd name="T8" fmla="*/ 0 w 2010"/>
              <a:gd name="T9" fmla="*/ 3178 h 3178"/>
            </a:gdLst>
            <a:ahLst/>
            <a:cxnLst>
              <a:cxn ang="0">
                <a:pos x="T0" y="T1"/>
              </a:cxn>
              <a:cxn ang="0">
                <a:pos x="T2" y="T3"/>
              </a:cxn>
              <a:cxn ang="0">
                <a:pos x="T4" y="T5"/>
              </a:cxn>
              <a:cxn ang="0">
                <a:pos x="T6" y="T7"/>
              </a:cxn>
              <a:cxn ang="0">
                <a:pos x="T8" y="T9"/>
              </a:cxn>
            </a:cxnLst>
            <a:rect l="0" t="0" r="r" b="b"/>
            <a:pathLst>
              <a:path w="2010" h="3178">
                <a:moveTo>
                  <a:pt x="0" y="3178"/>
                </a:moveTo>
                <a:lnTo>
                  <a:pt x="1835" y="0"/>
                </a:lnTo>
                <a:lnTo>
                  <a:pt x="2010" y="303"/>
                </a:lnTo>
                <a:lnTo>
                  <a:pt x="351" y="3178"/>
                </a:lnTo>
                <a:lnTo>
                  <a:pt x="0" y="3178"/>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7" name="Freeform 6917"/>
          <p:cNvSpPr/>
          <p:nvPr/>
        </p:nvSpPr>
        <p:spPr bwMode="auto">
          <a:xfrm>
            <a:off x="0" y="817562"/>
            <a:ext cx="3765550" cy="6040438"/>
          </a:xfrm>
          <a:custGeom>
            <a:avLst/>
            <a:gdLst>
              <a:gd name="T0" fmla="*/ 0 w 2372"/>
              <a:gd name="T1" fmla="*/ 3805 h 3805"/>
              <a:gd name="T2" fmla="*/ 2197 w 2372"/>
              <a:gd name="T3" fmla="*/ 0 h 3805"/>
              <a:gd name="T4" fmla="*/ 2372 w 2372"/>
              <a:gd name="T5" fmla="*/ 304 h 3805"/>
              <a:gd name="T6" fmla="*/ 350 w 2372"/>
              <a:gd name="T7" fmla="*/ 3805 h 3805"/>
              <a:gd name="T8" fmla="*/ 0 w 2372"/>
              <a:gd name="T9" fmla="*/ 3805 h 3805"/>
            </a:gdLst>
            <a:ahLst/>
            <a:cxnLst>
              <a:cxn ang="0">
                <a:pos x="T0" y="T1"/>
              </a:cxn>
              <a:cxn ang="0">
                <a:pos x="T2" y="T3"/>
              </a:cxn>
              <a:cxn ang="0">
                <a:pos x="T4" y="T5"/>
              </a:cxn>
              <a:cxn ang="0">
                <a:pos x="T6" y="T7"/>
              </a:cxn>
              <a:cxn ang="0">
                <a:pos x="T8" y="T9"/>
              </a:cxn>
            </a:cxnLst>
            <a:rect l="0" t="0" r="r" b="b"/>
            <a:pathLst>
              <a:path w="2372" h="3805">
                <a:moveTo>
                  <a:pt x="0" y="3805"/>
                </a:moveTo>
                <a:lnTo>
                  <a:pt x="2197" y="0"/>
                </a:lnTo>
                <a:lnTo>
                  <a:pt x="2372" y="304"/>
                </a:lnTo>
                <a:lnTo>
                  <a:pt x="350" y="3805"/>
                </a:lnTo>
                <a:lnTo>
                  <a:pt x="0" y="3805"/>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ïṡḻíḍê"/>
          <p:cNvSpPr txBox="1"/>
          <p:nvPr/>
        </p:nvSpPr>
        <p:spPr bwMode="auto">
          <a:xfrm>
            <a:off x="5996365" y="4086368"/>
            <a:ext cx="3791056" cy="69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4000" b="1" dirty="0">
                <a:latin typeface="+mj-ea"/>
              </a:rPr>
              <a:t>招聘岗位及介绍</a:t>
            </a:r>
            <a:endParaRPr lang="zh-CN" altLang="en-US" sz="4000" b="1" dirty="0">
              <a:latin typeface="+mj-ea"/>
            </a:endParaRPr>
          </a:p>
        </p:txBody>
      </p:sp>
      <p:grpSp>
        <p:nvGrpSpPr>
          <p:cNvPr id="5" name="组合 4"/>
          <p:cNvGrpSpPr/>
          <p:nvPr/>
        </p:nvGrpSpPr>
        <p:grpSpPr>
          <a:xfrm>
            <a:off x="6987733" y="1812925"/>
            <a:ext cx="1495553" cy="2181036"/>
            <a:chOff x="6382702" y="2149648"/>
            <a:chExt cx="1656625" cy="2415935"/>
          </a:xfrm>
        </p:grpSpPr>
        <p:grpSp>
          <p:nvGrpSpPr>
            <p:cNvPr id="11" name="组合 10"/>
            <p:cNvGrpSpPr/>
            <p:nvPr/>
          </p:nvGrpSpPr>
          <p:grpSpPr>
            <a:xfrm>
              <a:off x="6382702" y="2149648"/>
              <a:ext cx="1656625" cy="2195340"/>
              <a:chOff x="838994" y="1290926"/>
              <a:chExt cx="1656913" cy="2196018"/>
            </a:xfrm>
          </p:grpSpPr>
          <p:sp>
            <p:nvSpPr>
              <p:cNvPr id="1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1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4" name="图片 13"/>
              <p:cNvPicPr>
                <a:picLocks noChangeAspect="1"/>
              </p:cNvPicPr>
              <p:nvPr/>
            </p:nvPicPr>
            <p:blipFill rotWithShape="1">
              <a:blip r:embed="rId2" cstate="screen"/>
              <a:srcRect/>
              <a:stretch>
                <a:fillRect/>
              </a:stretch>
            </p:blipFill>
            <p:spPr>
              <a:xfrm>
                <a:off x="1435838" y="1290926"/>
                <a:ext cx="76891" cy="552293"/>
              </a:xfrm>
              <a:prstGeom prst="rect">
                <a:avLst/>
              </a:prstGeom>
            </p:spPr>
          </p:pic>
          <p:pic>
            <p:nvPicPr>
              <p:cNvPr id="15" name="图片 14"/>
              <p:cNvPicPr>
                <a:picLocks noChangeAspect="1"/>
              </p:cNvPicPr>
              <p:nvPr/>
            </p:nvPicPr>
            <p:blipFill rotWithShape="1">
              <a:blip r:embed="rId2" cstate="screen"/>
              <a:srcRect/>
              <a:stretch>
                <a:fillRect/>
              </a:stretch>
            </p:blipFill>
            <p:spPr>
              <a:xfrm flipH="1">
                <a:off x="1847283" y="1290926"/>
                <a:ext cx="76891" cy="552293"/>
              </a:xfrm>
              <a:prstGeom prst="rect">
                <a:avLst/>
              </a:prstGeom>
            </p:spPr>
          </p:pic>
          <p:sp>
            <p:nvSpPr>
              <p:cNvPr id="16" name="矩形 15"/>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7" name="等腰三角形 15"/>
            <p:cNvSpPr>
              <a:spLocks noChangeArrowheads="1"/>
            </p:cNvSpPr>
            <p:nvPr/>
          </p:nvSpPr>
          <p:spPr bwMode="auto">
            <a:xfrm flipV="1">
              <a:off x="7168377" y="4421165"/>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21" name="Freeform 48"/>
            <p:cNvSpPr>
              <a:spLocks noEditPoints="1"/>
            </p:cNvSpPr>
            <p:nvPr/>
          </p:nvSpPr>
          <p:spPr bwMode="auto">
            <a:xfrm>
              <a:off x="6945887" y="3180355"/>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D3381C"/>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521970"/>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岗位招聘及说明</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 name="矩形 9"/>
          <p:cNvSpPr/>
          <p:nvPr>
            <p:custDataLst>
              <p:tags r:id="rId1"/>
            </p:custDataLst>
          </p:nvPr>
        </p:nvSpPr>
        <p:spPr>
          <a:xfrm>
            <a:off x="1867594" y="1773613"/>
            <a:ext cx="7902482" cy="379375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595" y="1065008"/>
            <a:ext cx="987405" cy="987405"/>
          </a:xfrm>
          <a:prstGeom prst="rect">
            <a:avLst/>
          </a:prstGeom>
        </p:spPr>
      </p:pic>
      <p:sp>
        <p:nvSpPr>
          <p:cNvPr id="2" name="矩形 1"/>
          <p:cNvSpPr/>
          <p:nvPr/>
        </p:nvSpPr>
        <p:spPr>
          <a:xfrm>
            <a:off x="2114218" y="2052413"/>
            <a:ext cx="6976158" cy="3461385"/>
          </a:xfrm>
          <a:prstGeom prst="rect">
            <a:avLst/>
          </a:prstGeom>
        </p:spPr>
        <p:txBody>
          <a:bodyPr wrap="square">
            <a:spAutoFit/>
          </a:bodyPr>
          <a:lstStyle/>
          <a:p>
            <a:pPr algn="ctr">
              <a:lnSpc>
                <a:spcPct val="150000"/>
              </a:lnSpc>
            </a:pPr>
            <a:r>
              <a:rPr lang="zh-CN" altLang="en-US" sz="2000" b="1" dirty="0">
                <a:solidFill>
                  <a:schemeClr val="accent2">
                    <a:lumMod val="75000"/>
                  </a:schemeClr>
                </a:solidFill>
                <a:latin typeface="+mj-ea"/>
                <a:ea typeface="+mj-ea"/>
              </a:rPr>
              <a:t>岗位信息：</a:t>
            </a:r>
            <a:r>
              <a:rPr lang="zh-CN" altLang="en-US" sz="2000" b="1" dirty="0">
                <a:solidFill>
                  <a:schemeClr val="accent2">
                    <a:lumMod val="75000"/>
                  </a:schemeClr>
                </a:solidFill>
                <a:latin typeface="+mj-ea"/>
                <a:sym typeface="+mn-ea"/>
              </a:rPr>
              <a:t>电子商务售前、售后在线咨询顾问</a:t>
            </a:r>
            <a:endParaRPr lang="en-US" altLang="zh-CN" dirty="0">
              <a:latin typeface="+mj-ea"/>
              <a:ea typeface="+mj-ea"/>
            </a:endParaRPr>
          </a:p>
          <a:p>
            <a:pPr>
              <a:lnSpc>
                <a:spcPct val="150000"/>
              </a:lnSpc>
            </a:pPr>
            <a:r>
              <a:rPr lang="zh-CN" altLang="en-US" dirty="0">
                <a:latin typeface="+mj-ea"/>
                <a:ea typeface="+mj-ea"/>
              </a:rPr>
              <a:t>工作内容：</a:t>
            </a:r>
            <a:endParaRPr lang="en-US" altLang="zh-CN" dirty="0">
              <a:latin typeface="+mj-ea"/>
              <a:ea typeface="+mj-ea"/>
            </a:endParaRPr>
          </a:p>
          <a:p>
            <a:pPr>
              <a:lnSpc>
                <a:spcPct val="150000"/>
              </a:lnSpc>
            </a:pPr>
            <a:r>
              <a:rPr lang="zh-CN" altLang="en-US" dirty="0">
                <a:latin typeface="+mj-ea"/>
                <a:ea typeface="+mj-ea"/>
              </a:rPr>
              <a:t>1、负责通过网络方式与用户进行沟通解答用户咨询，处理并解决用户问题；</a:t>
            </a:r>
            <a:endParaRPr lang="en-US" altLang="zh-CN" dirty="0">
              <a:latin typeface="+mj-ea"/>
              <a:ea typeface="+mj-ea"/>
            </a:endParaRPr>
          </a:p>
          <a:p>
            <a:pPr>
              <a:lnSpc>
                <a:spcPct val="150000"/>
              </a:lnSpc>
            </a:pPr>
            <a:r>
              <a:rPr lang="zh-CN" altLang="en-US" dirty="0">
                <a:latin typeface="+mj-ea"/>
                <a:ea typeface="+mj-ea"/>
              </a:rPr>
              <a:t>2、</a:t>
            </a:r>
            <a:r>
              <a:rPr lang="zh-CN" altLang="en-US" dirty="0">
                <a:latin typeface="+mj-ea"/>
                <a:ea typeface="+mj-ea"/>
                <a:sym typeface="+mn-ea"/>
              </a:rPr>
              <a:t>负责用户售前、售中及售后</a:t>
            </a:r>
            <a:r>
              <a:rPr lang="zh-CN" altLang="en-US" dirty="0">
                <a:latin typeface="+mj-ea"/>
                <a:ea typeface="+mj-ea"/>
              </a:rPr>
              <a:t>跟踪问题及解决进度，并及时准确回复用户；</a:t>
            </a:r>
            <a:endParaRPr lang="en-US" altLang="zh-CN" dirty="0">
              <a:latin typeface="+mj-ea"/>
              <a:ea typeface="+mj-ea"/>
            </a:endParaRPr>
          </a:p>
          <a:p>
            <a:pPr>
              <a:lnSpc>
                <a:spcPct val="150000"/>
              </a:lnSpc>
            </a:pPr>
            <a:r>
              <a:rPr lang="zh-CN" altLang="en-US" dirty="0">
                <a:latin typeface="+mj-ea"/>
                <a:ea typeface="+mj-ea"/>
              </a:rPr>
              <a:t>3、负责收集、汇总、整理分析用户反馈问题与建议，及时上报；</a:t>
            </a:r>
            <a:endParaRPr lang="en-US" altLang="zh-CN" dirty="0">
              <a:latin typeface="+mj-ea"/>
              <a:ea typeface="+mj-ea"/>
            </a:endParaRPr>
          </a:p>
          <a:p>
            <a:pPr>
              <a:lnSpc>
                <a:spcPct val="150000"/>
              </a:lnSpc>
            </a:pPr>
            <a:r>
              <a:rPr lang="zh-CN" altLang="en-US" dirty="0">
                <a:latin typeface="+mj-ea"/>
                <a:ea typeface="+mj-ea"/>
              </a:rPr>
              <a:t>4、完成上级安排的其他相关工作。</a:t>
            </a:r>
            <a:endParaRPr lang="zh-CN" altLang="en-US" dirty="0">
              <a:latin typeface="+mj-ea"/>
              <a:ea typeface="+mj-ea"/>
            </a:endParaRPr>
          </a:p>
        </p:txBody>
      </p:sp>
      <p:sp>
        <p:nvSpPr>
          <p:cNvPr id="9" name="object 9"/>
          <p:cNvSpPr/>
          <p:nvPr/>
        </p:nvSpPr>
        <p:spPr>
          <a:xfrm>
            <a:off x="11335286" y="266428"/>
            <a:ext cx="666214" cy="606290"/>
          </a:xfrm>
          <a:prstGeom prst="rect">
            <a:avLst/>
          </a:prstGeom>
          <a:blipFill>
            <a:blip r:embed="rId3" cstate="print"/>
            <a:stretch>
              <a:fillRect/>
            </a:stretch>
          </a:blipFill>
        </p:spPr>
        <p:txBody>
          <a:bodyPr wrap="square" lIns="0" tIns="0" rIns="0" bIns="0" rtlCol="0"/>
          <a:lstStyle/>
          <a:p/>
        </p:txBody>
      </p:sp>
      <p:sp>
        <p:nvSpPr>
          <p:cNvPr id="4" name="object 10"/>
          <p:cNvSpPr/>
          <p:nvPr/>
        </p:nvSpPr>
        <p:spPr>
          <a:xfrm>
            <a:off x="10152414" y="611530"/>
            <a:ext cx="1234456" cy="315569"/>
          </a:xfrm>
          <a:prstGeom prst="rect">
            <a:avLst/>
          </a:prstGeom>
          <a:blipFill>
            <a:blip r:embed="rId4"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521970"/>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岗位招聘及说明</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 name="矩形 9"/>
          <p:cNvSpPr/>
          <p:nvPr>
            <p:custDataLst>
              <p:tags r:id="rId1"/>
            </p:custDataLst>
          </p:nvPr>
        </p:nvSpPr>
        <p:spPr>
          <a:xfrm>
            <a:off x="1612900" y="1773613"/>
            <a:ext cx="8826500" cy="379375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595" y="1065008"/>
            <a:ext cx="987405" cy="987405"/>
          </a:xfrm>
          <a:prstGeom prst="rect">
            <a:avLst/>
          </a:prstGeom>
        </p:spPr>
      </p:pic>
      <p:sp>
        <p:nvSpPr>
          <p:cNvPr id="2" name="矩形 1"/>
          <p:cNvSpPr/>
          <p:nvPr/>
        </p:nvSpPr>
        <p:spPr>
          <a:xfrm>
            <a:off x="2114218" y="2052413"/>
            <a:ext cx="6976158" cy="2214880"/>
          </a:xfrm>
          <a:prstGeom prst="rect">
            <a:avLst/>
          </a:prstGeom>
        </p:spPr>
        <p:txBody>
          <a:bodyPr wrap="square">
            <a:spAutoFit/>
          </a:bodyPr>
          <a:lstStyle/>
          <a:p>
            <a:pPr algn="ctr">
              <a:lnSpc>
                <a:spcPct val="150000"/>
              </a:lnSpc>
            </a:pPr>
            <a:r>
              <a:rPr lang="zh-CN" altLang="en-US" sz="2000" b="1" dirty="0">
                <a:solidFill>
                  <a:schemeClr val="accent2">
                    <a:lumMod val="75000"/>
                  </a:schemeClr>
                </a:solidFill>
                <a:latin typeface="+mj-ea"/>
                <a:ea typeface="+mj-ea"/>
              </a:rPr>
              <a:t>岗位信息：</a:t>
            </a:r>
            <a:r>
              <a:rPr lang="zh-CN" altLang="en-US" sz="2000" b="1" dirty="0">
                <a:solidFill>
                  <a:schemeClr val="accent2">
                    <a:lumMod val="75000"/>
                  </a:schemeClr>
                </a:solidFill>
                <a:latin typeface="+mj-ea"/>
              </a:rPr>
              <a:t>电子商务售前、售后在线咨询顾问</a:t>
            </a:r>
            <a:endParaRPr lang="en-US" altLang="zh-CN" dirty="0">
              <a:latin typeface="+mj-ea"/>
              <a:ea typeface="+mj-ea"/>
            </a:endParaRPr>
          </a:p>
          <a:p>
            <a:pPr>
              <a:lnSpc>
                <a:spcPct val="150000"/>
              </a:lnSpc>
            </a:pPr>
            <a:r>
              <a:rPr lang="zh-CN" altLang="en-US" dirty="0">
                <a:latin typeface="+mj-ea"/>
                <a:ea typeface="+mj-ea"/>
              </a:rPr>
              <a:t>工作时间：</a:t>
            </a:r>
            <a:endParaRPr lang="en-US" altLang="zh-CN" dirty="0">
              <a:latin typeface="+mj-ea"/>
              <a:ea typeface="+mj-ea"/>
            </a:endParaRPr>
          </a:p>
          <a:p>
            <a:pPr>
              <a:lnSpc>
                <a:spcPct val="150000"/>
              </a:lnSpc>
            </a:pPr>
            <a:r>
              <a:rPr lang="zh-CN" altLang="en-US" dirty="0">
                <a:latin typeface="+mj-ea"/>
                <a:ea typeface="+mj-ea"/>
              </a:rPr>
              <a:t>综合工时， </a:t>
            </a:r>
            <a:r>
              <a:rPr lang="en-US" altLang="zh-CN" dirty="0">
                <a:latin typeface="+mj-ea"/>
                <a:ea typeface="+mj-ea"/>
              </a:rPr>
              <a:t>176</a:t>
            </a:r>
            <a:r>
              <a:rPr lang="zh-CN" altLang="en-US" dirty="0">
                <a:latin typeface="+mj-ea"/>
                <a:ea typeface="+mj-ea"/>
              </a:rPr>
              <a:t>小时</a:t>
            </a:r>
            <a:r>
              <a:rPr lang="en-US" altLang="zh-CN" dirty="0">
                <a:latin typeface="+mj-ea"/>
                <a:ea typeface="+mj-ea"/>
              </a:rPr>
              <a:t> /</a:t>
            </a:r>
            <a:r>
              <a:rPr lang="zh-CN" altLang="en-US" dirty="0">
                <a:latin typeface="+mj-ea"/>
                <a:ea typeface="+mj-ea"/>
              </a:rPr>
              <a:t>月，最早</a:t>
            </a:r>
            <a:r>
              <a:rPr lang="en-US" altLang="zh-CN" dirty="0">
                <a:latin typeface="+mj-ea"/>
                <a:ea typeface="+mj-ea"/>
              </a:rPr>
              <a:t>9:00</a:t>
            </a:r>
            <a:r>
              <a:rPr lang="zh-CN" altLang="en-US" dirty="0">
                <a:latin typeface="+mj-ea"/>
                <a:ea typeface="+mj-ea"/>
              </a:rPr>
              <a:t>上班，</a:t>
            </a:r>
            <a:r>
              <a:rPr lang="zh-CN" altLang="en-US" dirty="0" smtClean="0">
                <a:latin typeface="+mj-ea"/>
                <a:ea typeface="+mj-ea"/>
              </a:rPr>
              <a:t>最晚</a:t>
            </a:r>
            <a:r>
              <a:rPr lang="en-US" altLang="zh-CN" dirty="0" smtClean="0">
                <a:latin typeface="+mj-ea"/>
                <a:ea typeface="+mj-ea"/>
              </a:rPr>
              <a:t>22:30</a:t>
            </a:r>
            <a:r>
              <a:rPr lang="zh-CN" altLang="en-US" dirty="0" smtClean="0">
                <a:latin typeface="+mj-ea"/>
                <a:ea typeface="+mj-ea"/>
              </a:rPr>
              <a:t>下班，</a:t>
            </a:r>
            <a:endParaRPr lang="en-US" altLang="zh-CN" dirty="0" smtClean="0">
              <a:latin typeface="+mj-ea"/>
              <a:ea typeface="+mj-ea"/>
            </a:endParaRPr>
          </a:p>
          <a:p>
            <a:pPr>
              <a:lnSpc>
                <a:spcPct val="150000"/>
              </a:lnSpc>
            </a:pPr>
            <a:r>
              <a:rPr lang="zh-CN" altLang="en-US" dirty="0" smtClean="0">
                <a:latin typeface="+mj-ea"/>
                <a:ea typeface="+mj-ea"/>
              </a:rPr>
              <a:t>业务</a:t>
            </a:r>
            <a:r>
              <a:rPr lang="zh-CN" altLang="en-US" dirty="0">
                <a:latin typeface="+mj-ea"/>
                <a:ea typeface="+mj-ea"/>
              </a:rPr>
              <a:t>形态不同，排班不同</a:t>
            </a:r>
            <a:endParaRPr lang="en-US" altLang="zh-CN" dirty="0">
              <a:latin typeface="+mj-ea"/>
              <a:ea typeface="+mj-ea"/>
            </a:endParaRPr>
          </a:p>
          <a:p>
            <a:pPr>
              <a:lnSpc>
                <a:spcPct val="150000"/>
              </a:lnSpc>
            </a:pPr>
            <a:endParaRPr lang="zh-CN" altLang="en-US" dirty="0">
              <a:latin typeface="+mj-ea"/>
              <a:ea typeface="+mj-ea"/>
            </a:endParaRPr>
          </a:p>
        </p:txBody>
      </p:sp>
      <p:sp>
        <p:nvSpPr>
          <p:cNvPr id="3" name="矩形 2"/>
          <p:cNvSpPr/>
          <p:nvPr/>
        </p:nvSpPr>
        <p:spPr>
          <a:xfrm>
            <a:off x="1629981" y="4546054"/>
            <a:ext cx="8657019" cy="368300"/>
          </a:xfrm>
          <a:prstGeom prst="rect">
            <a:avLst/>
          </a:prstGeom>
        </p:spPr>
        <p:txBody>
          <a:bodyPr wrap="square">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学历丨大专以上丨普通话丨清晰表达丨基础办公软件丨</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OFFICE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打字</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速度丨</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字以上</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object 9"/>
          <p:cNvSpPr/>
          <p:nvPr/>
        </p:nvSpPr>
        <p:spPr>
          <a:xfrm>
            <a:off x="11335286" y="266428"/>
            <a:ext cx="666214" cy="606290"/>
          </a:xfrm>
          <a:prstGeom prst="rect">
            <a:avLst/>
          </a:prstGeom>
          <a:blipFill>
            <a:blip r:embed="rId3" cstate="print"/>
            <a:stretch>
              <a:fillRect/>
            </a:stretch>
          </a:blipFill>
        </p:spPr>
        <p:txBody>
          <a:bodyPr wrap="square" lIns="0" tIns="0" rIns="0" bIns="0" rtlCol="0"/>
          <a:lstStyle/>
          <a:p/>
        </p:txBody>
      </p:sp>
      <p:sp>
        <p:nvSpPr>
          <p:cNvPr id="13" name="object 10"/>
          <p:cNvSpPr/>
          <p:nvPr/>
        </p:nvSpPr>
        <p:spPr>
          <a:xfrm>
            <a:off x="10152414" y="611530"/>
            <a:ext cx="1234456" cy="315569"/>
          </a:xfrm>
          <a:prstGeom prst="rect">
            <a:avLst/>
          </a:prstGeom>
          <a:blipFill>
            <a:blip r:embed="rId4"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0"/>
            <a:ext cx="2979294" cy="6887026"/>
          </a:xfrm>
          <a:custGeom>
            <a:avLst/>
            <a:gdLst>
              <a:gd name="connsiteX0" fmla="*/ 2772227 w 4286023"/>
              <a:gd name="connsiteY0" fmla="*/ 0 h 6887026"/>
              <a:gd name="connsiteX1" fmla="*/ 2781629 w 4286023"/>
              <a:gd name="connsiteY1" fmla="*/ 14512 h 6887026"/>
              <a:gd name="connsiteX2" fmla="*/ 2815771 w 4286023"/>
              <a:gd name="connsiteY2" fmla="*/ 14512 h 6887026"/>
              <a:gd name="connsiteX3" fmla="*/ 2815332 w 4286023"/>
              <a:gd name="connsiteY3" fmla="*/ 66530 h 6887026"/>
              <a:gd name="connsiteX4" fmla="*/ 4286023 w 4286023"/>
              <a:gd name="connsiteY4" fmla="*/ 2336458 h 6887026"/>
              <a:gd name="connsiteX5" fmla="*/ 2776472 w 4286023"/>
              <a:gd name="connsiteY5" fmla="*/ 4666364 h 6887026"/>
              <a:gd name="connsiteX6" fmla="*/ 2757712 w 4286023"/>
              <a:gd name="connsiteY6" fmla="*/ 6887026 h 6887026"/>
              <a:gd name="connsiteX7" fmla="*/ 0 w 4286023"/>
              <a:gd name="connsiteY7" fmla="*/ 6872512 h 6887026"/>
              <a:gd name="connsiteX8" fmla="*/ 0 w 4286023"/>
              <a:gd name="connsiteY8" fmla="*/ 14512 h 6887026"/>
              <a:gd name="connsiteX9" fmla="*/ 2772227 w 4286023"/>
              <a:gd name="connsiteY9" fmla="*/ 14512 h 688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6023" h="6887026">
                <a:moveTo>
                  <a:pt x="2772227" y="0"/>
                </a:moveTo>
                <a:lnTo>
                  <a:pt x="2781629" y="14512"/>
                </a:lnTo>
                <a:lnTo>
                  <a:pt x="2815771" y="14512"/>
                </a:lnTo>
                <a:lnTo>
                  <a:pt x="2815332" y="66530"/>
                </a:lnTo>
                <a:lnTo>
                  <a:pt x="4286023" y="2336458"/>
                </a:lnTo>
                <a:lnTo>
                  <a:pt x="2776472" y="4666364"/>
                </a:lnTo>
                <a:lnTo>
                  <a:pt x="2757712" y="6887026"/>
                </a:lnTo>
                <a:lnTo>
                  <a:pt x="0" y="6872512"/>
                </a:lnTo>
                <a:lnTo>
                  <a:pt x="0" y="14512"/>
                </a:lnTo>
                <a:lnTo>
                  <a:pt x="2772227" y="14512"/>
                </a:lnTo>
                <a:close/>
              </a:path>
            </a:pathLst>
          </a:custGeom>
          <a:blipFill>
            <a:blip r:embed="rId1"/>
            <a:srcRect/>
            <a:stretch>
              <a:fillRect l="-438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4" name="Freeform 6914"/>
          <p:cNvSpPr/>
          <p:nvPr/>
        </p:nvSpPr>
        <p:spPr bwMode="auto">
          <a:xfrm>
            <a:off x="1362301" y="14514"/>
            <a:ext cx="2120900" cy="2244725"/>
          </a:xfrm>
          <a:custGeom>
            <a:avLst/>
            <a:gdLst>
              <a:gd name="T0" fmla="*/ 1040 w 1336"/>
              <a:gd name="T1" fmla="*/ 0 h 1414"/>
              <a:gd name="T2" fmla="*/ 1336 w 1336"/>
              <a:gd name="T3" fmla="*/ 513 h 1414"/>
              <a:gd name="T4" fmla="*/ 816 w 1336"/>
              <a:gd name="T5" fmla="*/ 1414 h 1414"/>
              <a:gd name="T6" fmla="*/ 0 w 1336"/>
              <a:gd name="T7" fmla="*/ 0 h 1414"/>
              <a:gd name="T8" fmla="*/ 1040 w 1336"/>
              <a:gd name="T9" fmla="*/ 0 h 1414"/>
            </a:gdLst>
            <a:ahLst/>
            <a:cxnLst>
              <a:cxn ang="0">
                <a:pos x="T0" y="T1"/>
              </a:cxn>
              <a:cxn ang="0">
                <a:pos x="T2" y="T3"/>
              </a:cxn>
              <a:cxn ang="0">
                <a:pos x="T4" y="T5"/>
              </a:cxn>
              <a:cxn ang="0">
                <a:pos x="T6" y="T7"/>
              </a:cxn>
              <a:cxn ang="0">
                <a:pos x="T8" y="T9"/>
              </a:cxn>
            </a:cxnLst>
            <a:rect l="0" t="0" r="r" b="b"/>
            <a:pathLst>
              <a:path w="1336" h="1414">
                <a:moveTo>
                  <a:pt x="1040" y="0"/>
                </a:moveTo>
                <a:lnTo>
                  <a:pt x="1336" y="513"/>
                </a:lnTo>
                <a:lnTo>
                  <a:pt x="816" y="1414"/>
                </a:lnTo>
                <a:lnTo>
                  <a:pt x="0" y="0"/>
                </a:lnTo>
                <a:lnTo>
                  <a:pt x="1040"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5" name="Freeform 6915"/>
          <p:cNvSpPr/>
          <p:nvPr/>
        </p:nvSpPr>
        <p:spPr bwMode="auto">
          <a:xfrm>
            <a:off x="1112837" y="4614862"/>
            <a:ext cx="2590800" cy="2243138"/>
          </a:xfrm>
          <a:custGeom>
            <a:avLst/>
            <a:gdLst>
              <a:gd name="T0" fmla="*/ 1632 w 1632"/>
              <a:gd name="T1" fmla="*/ 1413 h 1413"/>
              <a:gd name="T2" fmla="*/ 816 w 1632"/>
              <a:gd name="T3" fmla="*/ 0 h 1413"/>
              <a:gd name="T4" fmla="*/ 0 w 1632"/>
              <a:gd name="T5" fmla="*/ 1413 h 1413"/>
              <a:gd name="T6" fmla="*/ 1632 w 1632"/>
              <a:gd name="T7" fmla="*/ 1413 h 1413"/>
            </a:gdLst>
            <a:ahLst/>
            <a:cxnLst>
              <a:cxn ang="0">
                <a:pos x="T0" y="T1"/>
              </a:cxn>
              <a:cxn ang="0">
                <a:pos x="T2" y="T3"/>
              </a:cxn>
              <a:cxn ang="0">
                <a:pos x="T4" y="T5"/>
              </a:cxn>
              <a:cxn ang="0">
                <a:pos x="T6" y="T7"/>
              </a:cxn>
            </a:cxnLst>
            <a:rect l="0" t="0" r="r" b="b"/>
            <a:pathLst>
              <a:path w="1632" h="1413">
                <a:moveTo>
                  <a:pt x="1632" y="1413"/>
                </a:moveTo>
                <a:lnTo>
                  <a:pt x="816" y="0"/>
                </a:lnTo>
                <a:lnTo>
                  <a:pt x="0" y="1413"/>
                </a:lnTo>
                <a:lnTo>
                  <a:pt x="1632" y="1413"/>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6" name="Freeform 6916"/>
          <p:cNvSpPr/>
          <p:nvPr/>
        </p:nvSpPr>
        <p:spPr bwMode="auto">
          <a:xfrm>
            <a:off x="555625" y="1812925"/>
            <a:ext cx="3190875" cy="5045075"/>
          </a:xfrm>
          <a:custGeom>
            <a:avLst/>
            <a:gdLst>
              <a:gd name="T0" fmla="*/ 0 w 2010"/>
              <a:gd name="T1" fmla="*/ 3178 h 3178"/>
              <a:gd name="T2" fmla="*/ 1835 w 2010"/>
              <a:gd name="T3" fmla="*/ 0 h 3178"/>
              <a:gd name="T4" fmla="*/ 2010 w 2010"/>
              <a:gd name="T5" fmla="*/ 303 h 3178"/>
              <a:gd name="T6" fmla="*/ 351 w 2010"/>
              <a:gd name="T7" fmla="*/ 3178 h 3178"/>
              <a:gd name="T8" fmla="*/ 0 w 2010"/>
              <a:gd name="T9" fmla="*/ 3178 h 3178"/>
            </a:gdLst>
            <a:ahLst/>
            <a:cxnLst>
              <a:cxn ang="0">
                <a:pos x="T0" y="T1"/>
              </a:cxn>
              <a:cxn ang="0">
                <a:pos x="T2" y="T3"/>
              </a:cxn>
              <a:cxn ang="0">
                <a:pos x="T4" y="T5"/>
              </a:cxn>
              <a:cxn ang="0">
                <a:pos x="T6" y="T7"/>
              </a:cxn>
              <a:cxn ang="0">
                <a:pos x="T8" y="T9"/>
              </a:cxn>
            </a:cxnLst>
            <a:rect l="0" t="0" r="r" b="b"/>
            <a:pathLst>
              <a:path w="2010" h="3178">
                <a:moveTo>
                  <a:pt x="0" y="3178"/>
                </a:moveTo>
                <a:lnTo>
                  <a:pt x="1835" y="0"/>
                </a:lnTo>
                <a:lnTo>
                  <a:pt x="2010" y="303"/>
                </a:lnTo>
                <a:lnTo>
                  <a:pt x="351" y="3178"/>
                </a:lnTo>
                <a:lnTo>
                  <a:pt x="0" y="3178"/>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7" name="Freeform 6917"/>
          <p:cNvSpPr/>
          <p:nvPr/>
        </p:nvSpPr>
        <p:spPr bwMode="auto">
          <a:xfrm>
            <a:off x="0" y="817562"/>
            <a:ext cx="3765550" cy="6040438"/>
          </a:xfrm>
          <a:custGeom>
            <a:avLst/>
            <a:gdLst>
              <a:gd name="T0" fmla="*/ 0 w 2372"/>
              <a:gd name="T1" fmla="*/ 3805 h 3805"/>
              <a:gd name="T2" fmla="*/ 2197 w 2372"/>
              <a:gd name="T3" fmla="*/ 0 h 3805"/>
              <a:gd name="T4" fmla="*/ 2372 w 2372"/>
              <a:gd name="T5" fmla="*/ 304 h 3805"/>
              <a:gd name="T6" fmla="*/ 350 w 2372"/>
              <a:gd name="T7" fmla="*/ 3805 h 3805"/>
              <a:gd name="T8" fmla="*/ 0 w 2372"/>
              <a:gd name="T9" fmla="*/ 3805 h 3805"/>
            </a:gdLst>
            <a:ahLst/>
            <a:cxnLst>
              <a:cxn ang="0">
                <a:pos x="T0" y="T1"/>
              </a:cxn>
              <a:cxn ang="0">
                <a:pos x="T2" y="T3"/>
              </a:cxn>
              <a:cxn ang="0">
                <a:pos x="T4" y="T5"/>
              </a:cxn>
              <a:cxn ang="0">
                <a:pos x="T6" y="T7"/>
              </a:cxn>
              <a:cxn ang="0">
                <a:pos x="T8" y="T9"/>
              </a:cxn>
            </a:cxnLst>
            <a:rect l="0" t="0" r="r" b="b"/>
            <a:pathLst>
              <a:path w="2372" h="3805">
                <a:moveTo>
                  <a:pt x="0" y="3805"/>
                </a:moveTo>
                <a:lnTo>
                  <a:pt x="2197" y="0"/>
                </a:lnTo>
                <a:lnTo>
                  <a:pt x="2372" y="304"/>
                </a:lnTo>
                <a:lnTo>
                  <a:pt x="350" y="3805"/>
                </a:lnTo>
                <a:lnTo>
                  <a:pt x="0" y="3805"/>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ïṡḻíḍê"/>
          <p:cNvSpPr txBox="1"/>
          <p:nvPr/>
        </p:nvSpPr>
        <p:spPr bwMode="auto">
          <a:xfrm>
            <a:off x="5996365" y="4086368"/>
            <a:ext cx="3791056" cy="69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4000" b="1" dirty="0">
                <a:latin typeface="+mj-ea"/>
              </a:rPr>
              <a:t>薪资福利及其他</a:t>
            </a:r>
            <a:endParaRPr lang="zh-CN" altLang="en-US" sz="4000" b="1" dirty="0">
              <a:latin typeface="+mj-ea"/>
            </a:endParaRPr>
          </a:p>
        </p:txBody>
      </p:sp>
      <p:grpSp>
        <p:nvGrpSpPr>
          <p:cNvPr id="5" name="组合 4"/>
          <p:cNvGrpSpPr/>
          <p:nvPr/>
        </p:nvGrpSpPr>
        <p:grpSpPr>
          <a:xfrm>
            <a:off x="6987733" y="1812925"/>
            <a:ext cx="1495553" cy="2181036"/>
            <a:chOff x="6382702" y="2149648"/>
            <a:chExt cx="1656625" cy="2415935"/>
          </a:xfrm>
        </p:grpSpPr>
        <p:grpSp>
          <p:nvGrpSpPr>
            <p:cNvPr id="11" name="组合 10"/>
            <p:cNvGrpSpPr/>
            <p:nvPr/>
          </p:nvGrpSpPr>
          <p:grpSpPr>
            <a:xfrm>
              <a:off x="6382702" y="2149648"/>
              <a:ext cx="1656625" cy="2195340"/>
              <a:chOff x="838994" y="1290926"/>
              <a:chExt cx="1656913" cy="2196018"/>
            </a:xfrm>
          </p:grpSpPr>
          <p:sp>
            <p:nvSpPr>
              <p:cNvPr id="1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1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4" name="图片 13"/>
              <p:cNvPicPr>
                <a:picLocks noChangeAspect="1"/>
              </p:cNvPicPr>
              <p:nvPr/>
            </p:nvPicPr>
            <p:blipFill rotWithShape="1">
              <a:blip r:embed="rId2" cstate="screen"/>
              <a:srcRect/>
              <a:stretch>
                <a:fillRect/>
              </a:stretch>
            </p:blipFill>
            <p:spPr>
              <a:xfrm>
                <a:off x="1435838" y="1290926"/>
                <a:ext cx="76891" cy="552293"/>
              </a:xfrm>
              <a:prstGeom prst="rect">
                <a:avLst/>
              </a:prstGeom>
            </p:spPr>
          </p:pic>
          <p:pic>
            <p:nvPicPr>
              <p:cNvPr id="15" name="图片 14"/>
              <p:cNvPicPr>
                <a:picLocks noChangeAspect="1"/>
              </p:cNvPicPr>
              <p:nvPr/>
            </p:nvPicPr>
            <p:blipFill rotWithShape="1">
              <a:blip r:embed="rId2" cstate="screen"/>
              <a:srcRect/>
              <a:stretch>
                <a:fillRect/>
              </a:stretch>
            </p:blipFill>
            <p:spPr>
              <a:xfrm flipH="1">
                <a:off x="1847283" y="1290926"/>
                <a:ext cx="76891" cy="552293"/>
              </a:xfrm>
              <a:prstGeom prst="rect">
                <a:avLst/>
              </a:prstGeom>
            </p:spPr>
          </p:pic>
          <p:sp>
            <p:nvSpPr>
              <p:cNvPr id="16" name="矩形 15"/>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7" name="等腰三角形 15"/>
            <p:cNvSpPr>
              <a:spLocks noChangeArrowheads="1"/>
            </p:cNvSpPr>
            <p:nvPr/>
          </p:nvSpPr>
          <p:spPr bwMode="auto">
            <a:xfrm flipV="1">
              <a:off x="7168377" y="4421165"/>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21" name="Freeform 48"/>
            <p:cNvSpPr>
              <a:spLocks noEditPoints="1"/>
            </p:cNvSpPr>
            <p:nvPr/>
          </p:nvSpPr>
          <p:spPr bwMode="auto">
            <a:xfrm>
              <a:off x="6945887" y="3180355"/>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D3381C"/>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521970"/>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薪资福利</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 name="矩形 9"/>
          <p:cNvSpPr/>
          <p:nvPr>
            <p:custDataLst>
              <p:tags r:id="rId1"/>
            </p:custDataLst>
          </p:nvPr>
        </p:nvSpPr>
        <p:spPr>
          <a:xfrm>
            <a:off x="1587500" y="1693359"/>
            <a:ext cx="8775700" cy="422484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950" y="1057141"/>
            <a:ext cx="987405" cy="987405"/>
          </a:xfrm>
          <a:prstGeom prst="rect">
            <a:avLst/>
          </a:prstGeom>
        </p:spPr>
      </p:pic>
      <p:sp>
        <p:nvSpPr>
          <p:cNvPr id="2" name="矩形 1"/>
          <p:cNvSpPr/>
          <p:nvPr/>
        </p:nvSpPr>
        <p:spPr>
          <a:xfrm>
            <a:off x="1892300" y="1995370"/>
            <a:ext cx="8293100" cy="3876675"/>
          </a:xfrm>
          <a:prstGeom prst="rect">
            <a:avLst/>
          </a:prstGeom>
        </p:spPr>
        <p:txBody>
          <a:bodyPr wrap="square">
            <a:spAutoFit/>
          </a:bodyPr>
          <a:lstStyle/>
          <a:p>
            <a:pPr algn="ctr">
              <a:lnSpc>
                <a:spcPct val="150000"/>
              </a:lnSpc>
            </a:pPr>
            <a:r>
              <a:rPr lang="zh-CN" altLang="en-US" sz="2000" b="1" dirty="0">
                <a:solidFill>
                  <a:schemeClr val="accent2">
                    <a:lumMod val="75000"/>
                  </a:schemeClr>
                </a:solidFill>
                <a:latin typeface="+mj-ea"/>
                <a:ea typeface="+mj-ea"/>
              </a:rPr>
              <a:t>岗位信息：</a:t>
            </a:r>
            <a:r>
              <a:rPr lang="zh-CN" altLang="en-US" sz="2000" b="1" dirty="0">
                <a:solidFill>
                  <a:schemeClr val="accent2">
                    <a:lumMod val="75000"/>
                  </a:schemeClr>
                </a:solidFill>
                <a:latin typeface="+mj-ea"/>
                <a:sym typeface="+mn-ea"/>
              </a:rPr>
              <a:t>电子商务售前、</a:t>
            </a:r>
            <a:r>
              <a:rPr lang="zh-CN" altLang="en-US" sz="2000" b="1" dirty="0">
                <a:solidFill>
                  <a:schemeClr val="accent2">
                    <a:lumMod val="75000"/>
                  </a:schemeClr>
                </a:solidFill>
                <a:latin typeface="+mj-ea"/>
              </a:rPr>
              <a:t>售后在线咨询顾问</a:t>
            </a:r>
            <a:endParaRPr lang="en-US" altLang="zh-CN" dirty="0">
              <a:latin typeface="+mj-ea"/>
              <a:ea typeface="+mj-ea"/>
            </a:endParaRPr>
          </a:p>
          <a:p>
            <a:pPr>
              <a:lnSpc>
                <a:spcPct val="150000"/>
              </a:lnSpc>
            </a:pPr>
            <a:r>
              <a:rPr lang="zh-CN" altLang="en-US" b="1" dirty="0">
                <a:latin typeface="+mj-ea"/>
                <a:ea typeface="+mj-ea"/>
              </a:rPr>
              <a:t>薪资：</a:t>
            </a:r>
            <a:endParaRPr lang="en-US" altLang="zh-CN" b="1" dirty="0">
              <a:latin typeface="+mj-ea"/>
              <a:ea typeface="+mj-ea"/>
            </a:endParaRPr>
          </a:p>
          <a:p>
            <a:pPr>
              <a:lnSpc>
                <a:spcPct val="150000"/>
              </a:lnSpc>
            </a:pPr>
            <a:r>
              <a:rPr lang="zh-CN" altLang="en-US" dirty="0">
                <a:latin typeface="+mj-ea"/>
                <a:ea typeface="+mj-ea"/>
              </a:rPr>
              <a:t>实习期：无责任</a:t>
            </a:r>
            <a:r>
              <a:rPr lang="en-US" altLang="zh-CN" dirty="0">
                <a:latin typeface="+mj-ea"/>
                <a:ea typeface="+mj-ea"/>
              </a:rPr>
              <a:t>2800</a:t>
            </a:r>
            <a:r>
              <a:rPr lang="zh-CN" altLang="en-US" dirty="0">
                <a:latin typeface="+mj-ea"/>
                <a:ea typeface="+mj-ea"/>
              </a:rPr>
              <a:t>底薪</a:t>
            </a:r>
            <a:r>
              <a:rPr lang="en-US" altLang="zh-CN" dirty="0">
                <a:latin typeface="+mj-ea"/>
                <a:ea typeface="+mj-ea"/>
              </a:rPr>
              <a:t>+300</a:t>
            </a:r>
            <a:r>
              <a:rPr lang="zh-CN" altLang="en-US" dirty="0">
                <a:latin typeface="+mj-ea"/>
                <a:ea typeface="+mj-ea"/>
              </a:rPr>
              <a:t>全勤奖</a:t>
            </a:r>
            <a:r>
              <a:rPr lang="en-US" altLang="zh-CN" dirty="0">
                <a:latin typeface="+mj-ea"/>
                <a:ea typeface="+mj-ea"/>
              </a:rPr>
              <a:t>+200</a:t>
            </a:r>
            <a:r>
              <a:rPr lang="zh-CN" altLang="en-US" dirty="0">
                <a:latin typeface="+mj-ea"/>
                <a:ea typeface="+mj-ea"/>
              </a:rPr>
              <a:t>餐补</a:t>
            </a:r>
            <a:r>
              <a:rPr lang="en-US" altLang="zh-CN" dirty="0">
                <a:latin typeface="+mj-ea"/>
                <a:ea typeface="+mj-ea"/>
              </a:rPr>
              <a:t>+</a:t>
            </a:r>
            <a:r>
              <a:rPr lang="zh-CN" altLang="en-US" dirty="0">
                <a:latin typeface="+mj-ea"/>
                <a:ea typeface="+mj-ea"/>
              </a:rPr>
              <a:t>其他，综合工资</a:t>
            </a:r>
            <a:r>
              <a:rPr lang="en-US" altLang="zh-CN" dirty="0">
                <a:latin typeface="+mj-ea"/>
                <a:ea typeface="+mj-ea"/>
              </a:rPr>
              <a:t>3300-3500</a:t>
            </a:r>
            <a:r>
              <a:rPr lang="zh-CN" altLang="en-US" dirty="0">
                <a:latin typeface="+mj-ea"/>
                <a:ea typeface="+mj-ea"/>
              </a:rPr>
              <a:t>元</a:t>
            </a:r>
            <a:r>
              <a:rPr lang="en-US" altLang="zh-CN" dirty="0">
                <a:latin typeface="+mj-ea"/>
                <a:ea typeface="+mj-ea"/>
              </a:rPr>
              <a:t>/</a:t>
            </a:r>
            <a:r>
              <a:rPr lang="zh-CN" altLang="en-US" dirty="0">
                <a:latin typeface="+mj-ea"/>
                <a:ea typeface="+mj-ea"/>
              </a:rPr>
              <a:t>月</a:t>
            </a:r>
            <a:endParaRPr lang="en-US" altLang="zh-CN" dirty="0">
              <a:latin typeface="+mj-ea"/>
              <a:ea typeface="+mj-ea"/>
            </a:endParaRPr>
          </a:p>
          <a:p>
            <a:pPr>
              <a:lnSpc>
                <a:spcPct val="150000"/>
              </a:lnSpc>
            </a:pPr>
            <a:r>
              <a:rPr lang="zh-CN" altLang="en-US" dirty="0">
                <a:latin typeface="+mj-ea"/>
                <a:ea typeface="+mj-ea"/>
              </a:rPr>
              <a:t>转正后：根据实习期表现定薪资</a:t>
            </a:r>
            <a:endParaRPr lang="en-US" altLang="zh-CN" dirty="0">
              <a:latin typeface="+mj-ea"/>
              <a:ea typeface="+mj-ea"/>
            </a:endParaRPr>
          </a:p>
          <a:p>
            <a:pPr>
              <a:lnSpc>
                <a:spcPct val="150000"/>
              </a:lnSpc>
            </a:pPr>
            <a:endParaRPr lang="en-US" altLang="zh-CN" dirty="0">
              <a:latin typeface="+mj-ea"/>
              <a:ea typeface="+mj-ea"/>
            </a:endParaRPr>
          </a:p>
          <a:p>
            <a:pPr>
              <a:lnSpc>
                <a:spcPct val="150000"/>
              </a:lnSpc>
            </a:pPr>
            <a:r>
              <a:rPr lang="zh-CN" altLang="en-US" b="1" dirty="0">
                <a:latin typeface="+mj-ea"/>
                <a:ea typeface="+mj-ea"/>
              </a:rPr>
              <a:t>福利：</a:t>
            </a:r>
            <a:r>
              <a:rPr lang="zh-CN" altLang="en-US" dirty="0">
                <a:latin typeface="+mj-ea"/>
                <a:ea typeface="+mj-ea"/>
              </a:rPr>
              <a:t>免费住宿、各种节假日福利发放、生日会、商业保险、团队旅游、职业技能培训等等</a:t>
            </a:r>
            <a:endParaRPr lang="en-US" altLang="zh-CN" dirty="0">
              <a:latin typeface="+mj-ea"/>
              <a:ea typeface="+mj-ea"/>
            </a:endParaRPr>
          </a:p>
          <a:p>
            <a:pPr>
              <a:lnSpc>
                <a:spcPct val="150000"/>
              </a:lnSpc>
            </a:pPr>
            <a:endParaRPr lang="en-US" altLang="zh-CN" dirty="0">
              <a:latin typeface="+mj-ea"/>
              <a:ea typeface="+mj-ea"/>
            </a:endParaRPr>
          </a:p>
        </p:txBody>
      </p:sp>
      <p:sp>
        <p:nvSpPr>
          <p:cNvPr id="9" name="object 9"/>
          <p:cNvSpPr/>
          <p:nvPr/>
        </p:nvSpPr>
        <p:spPr>
          <a:xfrm>
            <a:off x="11335286" y="266428"/>
            <a:ext cx="666214" cy="606290"/>
          </a:xfrm>
          <a:prstGeom prst="rect">
            <a:avLst/>
          </a:prstGeom>
          <a:blipFill>
            <a:blip r:embed="rId3" cstate="print"/>
            <a:stretch>
              <a:fillRect/>
            </a:stretch>
          </a:blipFill>
        </p:spPr>
        <p:txBody>
          <a:bodyPr wrap="square" lIns="0" tIns="0" rIns="0" bIns="0" rtlCol="0"/>
          <a:lstStyle/>
          <a:p/>
        </p:txBody>
      </p:sp>
      <p:sp>
        <p:nvSpPr>
          <p:cNvPr id="4" name="object 10"/>
          <p:cNvSpPr/>
          <p:nvPr/>
        </p:nvSpPr>
        <p:spPr>
          <a:xfrm>
            <a:off x="10152414" y="611530"/>
            <a:ext cx="1234456" cy="315569"/>
          </a:xfrm>
          <a:prstGeom prst="rect">
            <a:avLst/>
          </a:prstGeom>
          <a:blipFill>
            <a:blip r:embed="rId4"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图片 19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12317" y="0"/>
            <a:ext cx="12192000" cy="1542196"/>
          </a:xfrm>
          <a:prstGeom prst="rect">
            <a:avLst/>
          </a:prstGeom>
          <a:ln>
            <a:noFill/>
          </a:ln>
          <a:effectLst/>
        </p:spPr>
      </p:pic>
      <p:sp>
        <p:nvSpPr>
          <p:cNvPr id="144" name="ïṡḻíḍê"/>
          <p:cNvSpPr txBox="1"/>
          <p:nvPr/>
        </p:nvSpPr>
        <p:spPr bwMode="auto">
          <a:xfrm>
            <a:off x="848959" y="4590191"/>
            <a:ext cx="2826058"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800" b="1" dirty="0">
                <a:latin typeface="+mj-ea"/>
              </a:rPr>
              <a:t>企业介绍及环境</a:t>
            </a:r>
            <a:endParaRPr lang="zh-CN" altLang="en-US" sz="2800" b="1" dirty="0">
              <a:latin typeface="+mj-ea"/>
            </a:endParaRPr>
          </a:p>
        </p:txBody>
      </p:sp>
      <p:grpSp>
        <p:nvGrpSpPr>
          <p:cNvPr id="146" name="组合 145"/>
          <p:cNvGrpSpPr/>
          <p:nvPr/>
        </p:nvGrpSpPr>
        <p:grpSpPr>
          <a:xfrm>
            <a:off x="1529266" y="2999471"/>
            <a:ext cx="960997" cy="1401468"/>
            <a:chOff x="1202916" y="2062562"/>
            <a:chExt cx="1656625" cy="2415935"/>
          </a:xfrm>
        </p:grpSpPr>
        <p:grpSp>
          <p:nvGrpSpPr>
            <p:cNvPr id="135" name="组合 134"/>
            <p:cNvGrpSpPr/>
            <p:nvPr/>
          </p:nvGrpSpPr>
          <p:grpSpPr>
            <a:xfrm>
              <a:off x="1202916" y="2062562"/>
              <a:ext cx="1656625" cy="2195340"/>
              <a:chOff x="838994" y="1290926"/>
              <a:chExt cx="1656913" cy="2196018"/>
            </a:xfrm>
          </p:grpSpPr>
          <p:sp>
            <p:nvSpPr>
              <p:cNvPr id="136"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7" name="椭圆 136"/>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38" name="图片 137"/>
              <p:cNvPicPr>
                <a:picLocks noChangeAspect="1"/>
              </p:cNvPicPr>
              <p:nvPr/>
            </p:nvPicPr>
            <p:blipFill rotWithShape="1">
              <a:blip r:embed="rId3" cstate="screen"/>
              <a:srcRect/>
              <a:stretch>
                <a:fillRect/>
              </a:stretch>
            </p:blipFill>
            <p:spPr>
              <a:xfrm>
                <a:off x="1435838" y="1290926"/>
                <a:ext cx="76891" cy="552293"/>
              </a:xfrm>
              <a:prstGeom prst="rect">
                <a:avLst/>
              </a:prstGeom>
            </p:spPr>
          </p:pic>
          <p:pic>
            <p:nvPicPr>
              <p:cNvPr id="139" name="图片 138"/>
              <p:cNvPicPr>
                <a:picLocks noChangeAspect="1"/>
              </p:cNvPicPr>
              <p:nvPr/>
            </p:nvPicPr>
            <p:blipFill rotWithShape="1">
              <a:blip r:embed="rId3" cstate="screen"/>
              <a:srcRect/>
              <a:stretch>
                <a:fillRect/>
              </a:stretch>
            </p:blipFill>
            <p:spPr>
              <a:xfrm flipH="1">
                <a:off x="1847283" y="1290926"/>
                <a:ext cx="76891" cy="552293"/>
              </a:xfrm>
              <a:prstGeom prst="rect">
                <a:avLst/>
              </a:prstGeom>
            </p:spPr>
          </p:pic>
          <p:sp>
            <p:nvSpPr>
              <p:cNvPr id="140" name="矩形 139"/>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41" name="等腰三角形 15"/>
            <p:cNvSpPr>
              <a:spLocks noChangeArrowheads="1"/>
            </p:cNvSpPr>
            <p:nvPr/>
          </p:nvSpPr>
          <p:spPr bwMode="auto">
            <a:xfrm flipV="1">
              <a:off x="1988591" y="4334079"/>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145" name="Freeform 48"/>
            <p:cNvSpPr>
              <a:spLocks noEditPoints="1"/>
            </p:cNvSpPr>
            <p:nvPr/>
          </p:nvSpPr>
          <p:spPr bwMode="auto">
            <a:xfrm>
              <a:off x="1766101" y="3093269"/>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8186"/>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
        <p:nvSpPr>
          <p:cNvPr id="165" name="ïṡḻíḍê"/>
          <p:cNvSpPr txBox="1"/>
          <p:nvPr/>
        </p:nvSpPr>
        <p:spPr bwMode="auto">
          <a:xfrm>
            <a:off x="4541260" y="4590191"/>
            <a:ext cx="289995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800" b="1" dirty="0">
                <a:latin typeface="+mj-ea"/>
              </a:rPr>
              <a:t>招聘岗位及介绍</a:t>
            </a:r>
            <a:endParaRPr lang="zh-CN" altLang="en-US" sz="2800" b="1" dirty="0">
              <a:latin typeface="+mj-ea"/>
            </a:endParaRPr>
          </a:p>
        </p:txBody>
      </p:sp>
      <p:grpSp>
        <p:nvGrpSpPr>
          <p:cNvPr id="166" name="组合 165"/>
          <p:cNvGrpSpPr/>
          <p:nvPr/>
        </p:nvGrpSpPr>
        <p:grpSpPr>
          <a:xfrm>
            <a:off x="5226182" y="2999471"/>
            <a:ext cx="960997" cy="1401468"/>
            <a:chOff x="1202916" y="2062562"/>
            <a:chExt cx="1656625" cy="2415935"/>
          </a:xfrm>
        </p:grpSpPr>
        <p:grpSp>
          <p:nvGrpSpPr>
            <p:cNvPr id="167" name="组合 166"/>
            <p:cNvGrpSpPr/>
            <p:nvPr/>
          </p:nvGrpSpPr>
          <p:grpSpPr>
            <a:xfrm>
              <a:off x="1202916" y="2062562"/>
              <a:ext cx="1656625" cy="2195340"/>
              <a:chOff x="838994" y="1290926"/>
              <a:chExt cx="1656913" cy="2196018"/>
            </a:xfrm>
          </p:grpSpPr>
          <p:sp>
            <p:nvSpPr>
              <p:cNvPr id="170"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1" name="椭圆 170"/>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72" name="图片 171"/>
              <p:cNvPicPr>
                <a:picLocks noChangeAspect="1"/>
              </p:cNvPicPr>
              <p:nvPr/>
            </p:nvPicPr>
            <p:blipFill rotWithShape="1">
              <a:blip r:embed="rId3" cstate="screen"/>
              <a:srcRect/>
              <a:stretch>
                <a:fillRect/>
              </a:stretch>
            </p:blipFill>
            <p:spPr>
              <a:xfrm>
                <a:off x="1435838" y="1290926"/>
                <a:ext cx="76891" cy="552293"/>
              </a:xfrm>
              <a:prstGeom prst="rect">
                <a:avLst/>
              </a:prstGeom>
            </p:spPr>
          </p:pic>
          <p:pic>
            <p:nvPicPr>
              <p:cNvPr id="173" name="图片 172"/>
              <p:cNvPicPr>
                <a:picLocks noChangeAspect="1"/>
              </p:cNvPicPr>
              <p:nvPr/>
            </p:nvPicPr>
            <p:blipFill rotWithShape="1">
              <a:blip r:embed="rId3" cstate="screen"/>
              <a:srcRect/>
              <a:stretch>
                <a:fillRect/>
              </a:stretch>
            </p:blipFill>
            <p:spPr>
              <a:xfrm flipH="1">
                <a:off x="1847283" y="1290926"/>
                <a:ext cx="76891" cy="552293"/>
              </a:xfrm>
              <a:prstGeom prst="rect">
                <a:avLst/>
              </a:prstGeom>
            </p:spPr>
          </p:pic>
          <p:sp>
            <p:nvSpPr>
              <p:cNvPr id="174" name="矩形 173"/>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68" name="等腰三角形 15"/>
            <p:cNvSpPr>
              <a:spLocks noChangeArrowheads="1"/>
            </p:cNvSpPr>
            <p:nvPr/>
          </p:nvSpPr>
          <p:spPr bwMode="auto">
            <a:xfrm flipV="1">
              <a:off x="1988591" y="4334079"/>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169" name="Freeform 48"/>
            <p:cNvSpPr>
              <a:spLocks noEditPoints="1"/>
            </p:cNvSpPr>
            <p:nvPr/>
          </p:nvSpPr>
          <p:spPr bwMode="auto">
            <a:xfrm>
              <a:off x="1766101" y="3093269"/>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8186"/>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
        <p:nvSpPr>
          <p:cNvPr id="175" name="ïṡḻíḍê"/>
          <p:cNvSpPr txBox="1"/>
          <p:nvPr/>
        </p:nvSpPr>
        <p:spPr bwMode="auto">
          <a:xfrm>
            <a:off x="8414073" y="4590191"/>
            <a:ext cx="2928968"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800" b="1" dirty="0">
                <a:latin typeface="+mj-ea"/>
              </a:rPr>
              <a:t>薪资福利及其他</a:t>
            </a:r>
            <a:endParaRPr lang="zh-CN" altLang="en-US" sz="2800" b="1" dirty="0">
              <a:latin typeface="+mj-ea"/>
            </a:endParaRPr>
          </a:p>
        </p:txBody>
      </p:sp>
      <p:grpSp>
        <p:nvGrpSpPr>
          <p:cNvPr id="176" name="组合 175"/>
          <p:cNvGrpSpPr/>
          <p:nvPr/>
        </p:nvGrpSpPr>
        <p:grpSpPr>
          <a:xfrm>
            <a:off x="9110015" y="3006432"/>
            <a:ext cx="960997" cy="1401468"/>
            <a:chOff x="1202916" y="2062562"/>
            <a:chExt cx="1656625" cy="2415935"/>
          </a:xfrm>
        </p:grpSpPr>
        <p:grpSp>
          <p:nvGrpSpPr>
            <p:cNvPr id="177" name="组合 176"/>
            <p:cNvGrpSpPr/>
            <p:nvPr/>
          </p:nvGrpSpPr>
          <p:grpSpPr>
            <a:xfrm>
              <a:off x="1202916" y="2062562"/>
              <a:ext cx="1656625" cy="2195340"/>
              <a:chOff x="838994" y="1290926"/>
              <a:chExt cx="1656913" cy="2196018"/>
            </a:xfrm>
          </p:grpSpPr>
          <p:sp>
            <p:nvSpPr>
              <p:cNvPr id="180"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1" name="椭圆 180"/>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82" name="图片 181"/>
              <p:cNvPicPr>
                <a:picLocks noChangeAspect="1"/>
              </p:cNvPicPr>
              <p:nvPr/>
            </p:nvPicPr>
            <p:blipFill rotWithShape="1">
              <a:blip r:embed="rId3" cstate="screen"/>
              <a:srcRect/>
              <a:stretch>
                <a:fillRect/>
              </a:stretch>
            </p:blipFill>
            <p:spPr>
              <a:xfrm>
                <a:off x="1435838" y="1290926"/>
                <a:ext cx="76891" cy="552293"/>
              </a:xfrm>
              <a:prstGeom prst="rect">
                <a:avLst/>
              </a:prstGeom>
            </p:spPr>
          </p:pic>
          <p:pic>
            <p:nvPicPr>
              <p:cNvPr id="183" name="图片 182"/>
              <p:cNvPicPr>
                <a:picLocks noChangeAspect="1"/>
              </p:cNvPicPr>
              <p:nvPr/>
            </p:nvPicPr>
            <p:blipFill rotWithShape="1">
              <a:blip r:embed="rId3" cstate="screen"/>
              <a:srcRect/>
              <a:stretch>
                <a:fillRect/>
              </a:stretch>
            </p:blipFill>
            <p:spPr>
              <a:xfrm flipH="1">
                <a:off x="1847283" y="1290926"/>
                <a:ext cx="76891" cy="552293"/>
              </a:xfrm>
              <a:prstGeom prst="rect">
                <a:avLst/>
              </a:prstGeom>
            </p:spPr>
          </p:pic>
          <p:sp>
            <p:nvSpPr>
              <p:cNvPr id="184" name="矩形 183"/>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78" name="等腰三角形 15"/>
            <p:cNvSpPr>
              <a:spLocks noChangeArrowheads="1"/>
            </p:cNvSpPr>
            <p:nvPr/>
          </p:nvSpPr>
          <p:spPr bwMode="auto">
            <a:xfrm flipV="1">
              <a:off x="1988591" y="4334079"/>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179" name="Freeform 48"/>
            <p:cNvSpPr>
              <a:spLocks noEditPoints="1"/>
            </p:cNvSpPr>
            <p:nvPr/>
          </p:nvSpPr>
          <p:spPr bwMode="auto">
            <a:xfrm>
              <a:off x="1766101" y="3093269"/>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8186"/>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
        <p:nvSpPr>
          <p:cNvPr id="197" name="TextBox 15"/>
          <p:cNvSpPr>
            <a:spLocks noChangeArrowheads="1"/>
          </p:cNvSpPr>
          <p:nvPr/>
        </p:nvSpPr>
        <p:spPr bwMode="auto">
          <a:xfrm>
            <a:off x="406695" y="921064"/>
            <a:ext cx="2945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dirty="0">
                <a:solidFill>
                  <a:srgbClr val="F8F8F8"/>
                </a:solidFill>
                <a:latin typeface="Arial Unicode MS" panose="020B0604020202020204" pitchFamily="34" charset="-122"/>
                <a:ea typeface="Arial Unicode MS" panose="020B0604020202020204" pitchFamily="34" charset="-122"/>
                <a:cs typeface="Arial Unicode MS" panose="020B0604020202020204" pitchFamily="34" charset="-122"/>
                <a:sym typeface="浪漫雅圆" charset="-122"/>
              </a:rPr>
              <a:t>Contents </a:t>
            </a:r>
            <a:endParaRPr lang="zh-CN" altLang="zh-CN" dirty="0">
              <a:solidFill>
                <a:srgbClr val="F8F8F8"/>
              </a:solidFill>
              <a:latin typeface="Arial Unicode MS" panose="020B0604020202020204" pitchFamily="34" charset="-122"/>
              <a:ea typeface="Arial Unicode MS" panose="020B0604020202020204" pitchFamily="34" charset="-122"/>
              <a:cs typeface="Arial Unicode MS" panose="020B0604020202020204" pitchFamily="34" charset="-122"/>
              <a:sym typeface="浪漫雅圆" charset="-122"/>
            </a:endParaRPr>
          </a:p>
        </p:txBody>
      </p:sp>
      <p:grpSp>
        <p:nvGrpSpPr>
          <p:cNvPr id="9" name="组合 8"/>
          <p:cNvGrpSpPr/>
          <p:nvPr/>
        </p:nvGrpSpPr>
        <p:grpSpPr>
          <a:xfrm>
            <a:off x="7750" y="0"/>
            <a:ext cx="4564251" cy="1542196"/>
            <a:chOff x="7750" y="0"/>
            <a:chExt cx="4564251" cy="1542196"/>
          </a:xfrm>
        </p:grpSpPr>
        <p:sp>
          <p:nvSpPr>
            <p:cNvPr id="196" name="矩形 195"/>
            <p:cNvSpPr/>
            <p:nvPr/>
          </p:nvSpPr>
          <p:spPr>
            <a:xfrm>
              <a:off x="7750" y="0"/>
              <a:ext cx="3016155" cy="1542196"/>
            </a:xfrm>
            <a:prstGeom prst="rect">
              <a:avLst/>
            </a:prstGeom>
            <a:solidFill>
              <a:srgbClr val="C814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654" y="0"/>
              <a:ext cx="1540347" cy="1540347"/>
            </a:xfrm>
            <a:prstGeom prst="rect">
              <a:avLst/>
            </a:prstGeom>
          </p:spPr>
        </p:pic>
        <p:sp>
          <p:nvSpPr>
            <p:cNvPr id="198" name="文本框 63"/>
            <p:cNvSpPr>
              <a:spLocks noChangeArrowheads="1"/>
            </p:cNvSpPr>
            <p:nvPr/>
          </p:nvSpPr>
          <p:spPr bwMode="auto">
            <a:xfrm>
              <a:off x="309746" y="224653"/>
              <a:ext cx="294509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4800" b="1" dirty="0">
                  <a:solidFill>
                    <a:srgbClr val="F8F8F8"/>
                  </a:solidFill>
                  <a:ea typeface="微软雅黑" panose="020B0503020204020204" pitchFamily="34" charset="-122"/>
                </a:rPr>
                <a:t>目录</a:t>
              </a:r>
              <a:endParaRPr lang="zh-CN" altLang="zh-CN" sz="4800" b="1" dirty="0">
                <a:solidFill>
                  <a:srgbClr val="F8F8F8"/>
                </a:solidFill>
                <a:ea typeface="微软雅黑" panose="020B0503020204020204" pitchFamily="34" charset="-122"/>
              </a:endParaRPr>
            </a:p>
          </p:txBody>
        </p:sp>
      </p:grpSp>
      <p:sp>
        <p:nvSpPr>
          <p:cNvPr id="2" name="object 9"/>
          <p:cNvSpPr/>
          <p:nvPr/>
        </p:nvSpPr>
        <p:spPr>
          <a:xfrm>
            <a:off x="11335286" y="266428"/>
            <a:ext cx="666214" cy="606290"/>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6"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521970"/>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职业发展</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2"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10" name="直接连接符 9"/>
          <p:cNvCxnSpPr/>
          <p:nvPr/>
        </p:nvCxnSpPr>
        <p:spPr>
          <a:xfrm>
            <a:off x="989692" y="3544560"/>
            <a:ext cx="9932308"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22"/>
          <p:cNvGrpSpPr/>
          <p:nvPr/>
        </p:nvGrpSpPr>
        <p:grpSpPr>
          <a:xfrm>
            <a:off x="1955862" y="3380823"/>
            <a:ext cx="284549" cy="285125"/>
            <a:chOff x="2495600" y="3102417"/>
            <a:chExt cx="646764" cy="648072"/>
          </a:xfrm>
        </p:grpSpPr>
        <p:grpSp>
          <p:nvGrpSpPr>
            <p:cNvPr id="4" name="组合 79"/>
            <p:cNvGrpSpPr/>
            <p:nvPr/>
          </p:nvGrpSpPr>
          <p:grpSpPr bwMode="auto">
            <a:xfrm>
              <a:off x="2495600" y="3102417"/>
              <a:ext cx="646764" cy="648072"/>
              <a:chOff x="6379729" y="2488774"/>
              <a:chExt cx="2513016" cy="2513016"/>
            </a:xfrm>
          </p:grpSpPr>
          <p:sp>
            <p:nvSpPr>
              <p:cNvPr id="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a:ea typeface="微软雅黑" panose="020B0503020204020204" pitchFamily="34" charset="-122"/>
                </a:endParaRPr>
              </a:p>
            </p:txBody>
          </p:sp>
          <p:sp>
            <p:nvSpPr>
              <p:cNvPr id="1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sp>
          <p:nvSpPr>
            <p:cNvPr id="14" name="椭圆 80"/>
            <p:cNvSpPr/>
            <p:nvPr/>
          </p:nvSpPr>
          <p:spPr bwMode="auto">
            <a:xfrm>
              <a:off x="2631544" y="3238636"/>
              <a:ext cx="374874" cy="375634"/>
            </a:xfrm>
            <a:prstGeom prst="ellipse">
              <a:avLst/>
            </a:prstGeom>
            <a:solidFill>
              <a:srgbClr val="D3381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grpSp>
        <p:nvGrpSpPr>
          <p:cNvPr id="8" name="组合 16"/>
          <p:cNvGrpSpPr/>
          <p:nvPr/>
        </p:nvGrpSpPr>
        <p:grpSpPr>
          <a:xfrm>
            <a:off x="1418481" y="1542850"/>
            <a:ext cx="1423062" cy="1772953"/>
            <a:chOff x="587259" y="980731"/>
            <a:chExt cx="1560385" cy="1944040"/>
          </a:xfrm>
        </p:grpSpPr>
        <p:grpSp>
          <p:nvGrpSpPr>
            <p:cNvPr id="9" name="组合 18"/>
            <p:cNvGrpSpPr/>
            <p:nvPr/>
          </p:nvGrpSpPr>
          <p:grpSpPr>
            <a:xfrm>
              <a:off x="587259" y="980731"/>
              <a:ext cx="1544387" cy="1944040"/>
              <a:chOff x="2806339" y="956606"/>
              <a:chExt cx="1215256" cy="1529737"/>
            </a:xfrm>
          </p:grpSpPr>
          <p:sp>
            <p:nvSpPr>
              <p:cNvPr id="2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Book Antiqua"/>
                  <a:ea typeface="微软雅黑" panose="020B0503020204020204" pitchFamily="34" charset="-122"/>
                  <a:cs typeface="+mn-cs"/>
                  <a:sym typeface="Arial" panose="020B0604020202090204" pitchFamily="34" charset="0"/>
                </a:endParaRPr>
              </a:p>
            </p:txBody>
          </p:sp>
          <p:sp>
            <p:nvSpPr>
              <p:cNvPr id="23"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3381C"/>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pitchFamily="34" charset="-122"/>
                  <a:sym typeface="Arial" panose="020B0604020202090204" pitchFamily="34" charset="0"/>
                </a:endParaRPr>
              </a:p>
            </p:txBody>
          </p:sp>
        </p:grpSp>
        <p:sp>
          <p:nvSpPr>
            <p:cNvPr id="20" name="TextBox 34"/>
            <p:cNvSpPr txBox="1"/>
            <p:nvPr/>
          </p:nvSpPr>
          <p:spPr>
            <a:xfrm>
              <a:off x="798549" y="1865754"/>
              <a:ext cx="1063999" cy="318915"/>
            </a:xfrm>
            <a:prstGeom prst="rect">
              <a:avLst/>
            </a:prstGeom>
            <a:noFill/>
          </p:spPr>
          <p:txBody>
            <a:bodyPr wrap="square" lIns="68580" tIns="34290" rIns="68580" bIns="34290" rtlCol="0">
              <a:spAutoFit/>
            </a:bodyPr>
            <a:lstStyle/>
            <a:p>
              <a:pPr algn="ctr" defTabSz="622300">
                <a:lnSpc>
                  <a:spcPct val="90000"/>
                </a:lnSpc>
                <a:spcBef>
                  <a:spcPct val="0"/>
                </a:spcBef>
                <a:spcAft>
                  <a:spcPct val="35000"/>
                </a:spcAft>
              </a:pPr>
              <a:r>
                <a:rPr lang="zh-CN" altLang="en-US" sz="1600" b="1" dirty="0">
                  <a:solidFill>
                    <a:schemeClr val="bg1"/>
                  </a:solidFill>
                  <a:effectLst>
                    <a:outerShdw blurRad="38100" dist="38100" dir="2700000" algn="tl">
                      <a:srgbClr val="000000">
                        <a:alpha val="43137"/>
                      </a:srgbClr>
                    </a:outerShdw>
                  </a:effectLst>
                  <a:latin typeface="+mn-ea"/>
                </a:rPr>
                <a:t>坐席员</a:t>
              </a:r>
              <a:endParaRPr lang="zh-CN" altLang="en-US" sz="1600" b="1" dirty="0">
                <a:solidFill>
                  <a:schemeClr val="bg1"/>
                </a:solidFill>
                <a:effectLst>
                  <a:outerShdw blurRad="38100" dist="38100" dir="2700000" algn="tl">
                    <a:srgbClr val="000000">
                      <a:alpha val="43137"/>
                    </a:srgbClr>
                  </a:outerShdw>
                </a:effectLst>
                <a:latin typeface="+mn-ea"/>
              </a:endParaRPr>
            </a:p>
          </p:txBody>
        </p:sp>
        <p:sp>
          <p:nvSpPr>
            <p:cNvPr id="21" name="TextBox 34"/>
            <p:cNvSpPr txBox="1"/>
            <p:nvPr/>
          </p:nvSpPr>
          <p:spPr>
            <a:xfrm>
              <a:off x="1083645" y="1388452"/>
              <a:ext cx="1063999" cy="582147"/>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01</a:t>
              </a:r>
              <a:endPar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grpSp>
        <p:nvGrpSpPr>
          <p:cNvPr id="11" name="Group 22"/>
          <p:cNvGrpSpPr/>
          <p:nvPr/>
        </p:nvGrpSpPr>
        <p:grpSpPr>
          <a:xfrm>
            <a:off x="3920943" y="3388443"/>
            <a:ext cx="284549" cy="285125"/>
            <a:chOff x="2495600" y="3102417"/>
            <a:chExt cx="646764" cy="648072"/>
          </a:xfrm>
        </p:grpSpPr>
        <p:grpSp>
          <p:nvGrpSpPr>
            <p:cNvPr id="13" name="组合 79"/>
            <p:cNvGrpSpPr/>
            <p:nvPr/>
          </p:nvGrpSpPr>
          <p:grpSpPr bwMode="auto">
            <a:xfrm>
              <a:off x="2495600" y="3102417"/>
              <a:ext cx="646764" cy="648072"/>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a:ea typeface="微软雅黑" panose="020B0503020204020204" pitchFamily="34" charset="-122"/>
                </a:endParaRPr>
              </a:p>
            </p:txBody>
          </p:sp>
          <p:sp>
            <p:nvSpPr>
              <p:cNvPr id="2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sp>
          <p:nvSpPr>
            <p:cNvPr id="26" name="椭圆 80"/>
            <p:cNvSpPr/>
            <p:nvPr/>
          </p:nvSpPr>
          <p:spPr bwMode="auto">
            <a:xfrm>
              <a:off x="2631544" y="3238636"/>
              <a:ext cx="374874" cy="375634"/>
            </a:xfrm>
            <a:prstGeom prst="ellipse">
              <a:avLst/>
            </a:prstGeom>
            <a:solidFill>
              <a:srgbClr val="D3381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grpSp>
        <p:nvGrpSpPr>
          <p:cNvPr id="17" name="组合 28"/>
          <p:cNvGrpSpPr/>
          <p:nvPr/>
        </p:nvGrpSpPr>
        <p:grpSpPr>
          <a:xfrm>
            <a:off x="3383562" y="1550470"/>
            <a:ext cx="1423062" cy="1772953"/>
            <a:chOff x="587259" y="980731"/>
            <a:chExt cx="1560385" cy="1944040"/>
          </a:xfrm>
        </p:grpSpPr>
        <p:grpSp>
          <p:nvGrpSpPr>
            <p:cNvPr id="19" name="组合 29"/>
            <p:cNvGrpSpPr/>
            <p:nvPr/>
          </p:nvGrpSpPr>
          <p:grpSpPr>
            <a:xfrm>
              <a:off x="587259" y="980731"/>
              <a:ext cx="1544387" cy="1944040"/>
              <a:chOff x="2806339" y="956606"/>
              <a:chExt cx="1215256" cy="1529737"/>
            </a:xfrm>
          </p:grpSpPr>
          <p:sp>
            <p:nvSpPr>
              <p:cNvPr id="3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Book Antiqua"/>
                  <a:ea typeface="微软雅黑" panose="020B0503020204020204" pitchFamily="34" charset="-122"/>
                  <a:cs typeface="+mn-cs"/>
                  <a:sym typeface="Arial" panose="020B0604020202090204" pitchFamily="34" charset="0"/>
                </a:endParaRPr>
              </a:p>
            </p:txBody>
          </p:sp>
          <p:sp>
            <p:nvSpPr>
              <p:cNvPr id="3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3381C"/>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pitchFamily="34" charset="-122"/>
                  <a:sym typeface="Arial" panose="020B0604020202090204" pitchFamily="34" charset="0"/>
                </a:endParaRPr>
              </a:p>
            </p:txBody>
          </p:sp>
        </p:grpSp>
        <p:sp>
          <p:nvSpPr>
            <p:cNvPr id="31" name="TextBox 34"/>
            <p:cNvSpPr txBox="1"/>
            <p:nvPr/>
          </p:nvSpPr>
          <p:spPr>
            <a:xfrm>
              <a:off x="833756" y="1857310"/>
              <a:ext cx="1063999" cy="511276"/>
            </a:xfrm>
            <a:prstGeom prst="rect">
              <a:avLst/>
            </a:prstGeom>
            <a:noFill/>
          </p:spPr>
          <p:txBody>
            <a:bodyPr wrap="square" lIns="68580" tIns="34290" rIns="68580" bIns="34290" rtlCol="0">
              <a:spAutoFit/>
            </a:bodyPr>
            <a:lstStyle/>
            <a:p>
              <a:pPr algn="ctr" defTabSz="622300">
                <a:lnSpc>
                  <a:spcPct val="90000"/>
                </a:lnSpc>
                <a:spcBef>
                  <a:spcPct val="0"/>
                </a:spcBef>
                <a:spcAft>
                  <a:spcPct val="35000"/>
                </a:spcAft>
              </a:pPr>
              <a:r>
                <a:rPr lang="zh-CN" altLang="en-US" sz="1200" b="1" dirty="0">
                  <a:solidFill>
                    <a:schemeClr val="bg1"/>
                  </a:solidFill>
                  <a:effectLst>
                    <a:outerShdw blurRad="38100" dist="38100" dir="2700000" algn="tl">
                      <a:srgbClr val="000000">
                        <a:alpha val="43137"/>
                      </a:srgbClr>
                    </a:outerShdw>
                  </a:effectLst>
                  <a:latin typeface="+mj-ea"/>
                  <a:ea typeface="+mj-ea"/>
                </a:rPr>
                <a:t>运营组长</a:t>
              </a:r>
              <a:endParaRPr lang="en-US" altLang="zh-CN" sz="1200" b="1" dirty="0">
                <a:solidFill>
                  <a:schemeClr val="bg1"/>
                </a:solidFill>
                <a:effectLst>
                  <a:outerShdw blurRad="38100" dist="38100" dir="2700000" algn="tl">
                    <a:srgbClr val="000000">
                      <a:alpha val="43137"/>
                    </a:srgbClr>
                  </a:outerShdw>
                </a:effectLst>
                <a:latin typeface="+mj-ea"/>
                <a:ea typeface="+mj-ea"/>
              </a:endParaRPr>
            </a:p>
            <a:p>
              <a:pPr algn="ctr" defTabSz="622300">
                <a:lnSpc>
                  <a:spcPct val="90000"/>
                </a:lnSpc>
                <a:spcBef>
                  <a:spcPct val="0"/>
                </a:spcBef>
                <a:spcAft>
                  <a:spcPct val="35000"/>
                </a:spcAft>
              </a:pPr>
              <a:r>
                <a:rPr lang="zh-CN" altLang="en-US" sz="1200" b="1" dirty="0">
                  <a:solidFill>
                    <a:schemeClr val="bg1"/>
                  </a:solidFill>
                  <a:effectLst>
                    <a:outerShdw blurRad="38100" dist="38100" dir="2700000" algn="tl">
                      <a:srgbClr val="000000">
                        <a:alpha val="43137"/>
                      </a:srgbClr>
                    </a:outerShdw>
                  </a:effectLst>
                  <a:latin typeface="+mj-ea"/>
                  <a:ea typeface="+mj-ea"/>
                </a:rPr>
                <a:t>质检组长</a:t>
              </a:r>
              <a:endParaRPr lang="zh-CN" altLang="en-US" sz="1200" b="1" dirty="0">
                <a:solidFill>
                  <a:schemeClr val="bg1"/>
                </a:solidFill>
                <a:effectLst>
                  <a:outerShdw blurRad="38100" dist="38100" dir="2700000" algn="tl">
                    <a:srgbClr val="000000">
                      <a:alpha val="43137"/>
                    </a:srgbClr>
                  </a:outerShdw>
                </a:effectLst>
                <a:latin typeface="+mj-ea"/>
                <a:ea typeface="+mj-ea"/>
              </a:endParaRPr>
            </a:p>
          </p:txBody>
        </p:sp>
        <p:sp>
          <p:nvSpPr>
            <p:cNvPr id="32" name="TextBox 34"/>
            <p:cNvSpPr txBox="1"/>
            <p:nvPr/>
          </p:nvSpPr>
          <p:spPr>
            <a:xfrm>
              <a:off x="1083645" y="1388452"/>
              <a:ext cx="1063999" cy="582147"/>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02</a:t>
              </a:r>
              <a:endPar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grpSp>
        <p:nvGrpSpPr>
          <p:cNvPr id="24" name="Group 22"/>
          <p:cNvGrpSpPr/>
          <p:nvPr/>
        </p:nvGrpSpPr>
        <p:grpSpPr>
          <a:xfrm>
            <a:off x="5932623" y="3388443"/>
            <a:ext cx="284549" cy="285125"/>
            <a:chOff x="2495600" y="3102417"/>
            <a:chExt cx="646764" cy="648072"/>
          </a:xfrm>
        </p:grpSpPr>
        <p:grpSp>
          <p:nvGrpSpPr>
            <p:cNvPr id="25"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a:ea typeface="微软雅黑" panose="020B0503020204020204" pitchFamily="34"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sp>
          <p:nvSpPr>
            <p:cNvPr id="37" name="椭圆 80"/>
            <p:cNvSpPr/>
            <p:nvPr/>
          </p:nvSpPr>
          <p:spPr bwMode="auto">
            <a:xfrm>
              <a:off x="2631544" y="3238636"/>
              <a:ext cx="374874" cy="375634"/>
            </a:xfrm>
            <a:prstGeom prst="ellipse">
              <a:avLst/>
            </a:prstGeom>
            <a:solidFill>
              <a:srgbClr val="D3381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grpSp>
        <p:nvGrpSpPr>
          <p:cNvPr id="29" name="组合 39"/>
          <p:cNvGrpSpPr/>
          <p:nvPr/>
        </p:nvGrpSpPr>
        <p:grpSpPr>
          <a:xfrm>
            <a:off x="5395242" y="1550470"/>
            <a:ext cx="1423062" cy="1772953"/>
            <a:chOff x="587259" y="980731"/>
            <a:chExt cx="1560385" cy="1944040"/>
          </a:xfrm>
        </p:grpSpPr>
        <p:grpSp>
          <p:nvGrpSpPr>
            <p:cNvPr id="30" name="组合 40"/>
            <p:cNvGrpSpPr/>
            <p:nvPr/>
          </p:nvGrpSpPr>
          <p:grpSpPr>
            <a:xfrm>
              <a:off x="587259" y="980731"/>
              <a:ext cx="1544387" cy="1944040"/>
              <a:chOff x="2806339" y="956606"/>
              <a:chExt cx="1215256" cy="1529737"/>
            </a:xfrm>
          </p:grpSpPr>
          <p:sp>
            <p:nvSpPr>
              <p:cNvPr id="4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Book Antiqua"/>
                  <a:ea typeface="微软雅黑" panose="020B0503020204020204" pitchFamily="34" charset="-122"/>
                  <a:cs typeface="+mn-cs"/>
                  <a:sym typeface="Arial" panose="020B0604020202090204" pitchFamily="34" charset="0"/>
                </a:endParaRPr>
              </a:p>
            </p:txBody>
          </p:sp>
          <p:sp>
            <p:nvSpPr>
              <p:cNvPr id="4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3381C"/>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pitchFamily="34" charset="-122"/>
                  <a:sym typeface="Arial" panose="020B0604020202090204" pitchFamily="34" charset="0"/>
                </a:endParaRPr>
              </a:p>
            </p:txBody>
          </p:sp>
        </p:grpSp>
        <p:sp>
          <p:nvSpPr>
            <p:cNvPr id="42" name="TextBox 34"/>
            <p:cNvSpPr txBox="1"/>
            <p:nvPr/>
          </p:nvSpPr>
          <p:spPr>
            <a:xfrm>
              <a:off x="844095" y="1924637"/>
              <a:ext cx="1063999" cy="318915"/>
            </a:xfrm>
            <a:prstGeom prst="rect">
              <a:avLst/>
            </a:prstGeom>
            <a:noFill/>
          </p:spPr>
          <p:txBody>
            <a:bodyPr wrap="square" lIns="68580" tIns="34290" rIns="68580" bIns="34290" rtlCol="0">
              <a:spAutoFit/>
            </a:bodyPr>
            <a:lstStyle/>
            <a:p>
              <a:pPr algn="ctr" defTabSz="622300">
                <a:lnSpc>
                  <a:spcPct val="90000"/>
                </a:lnSpc>
                <a:spcBef>
                  <a:spcPct val="0"/>
                </a:spcBef>
                <a:spcAft>
                  <a:spcPct val="35000"/>
                </a:spcAft>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rPr>
                <a:t>运营主管</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43" name="TextBox 34"/>
            <p:cNvSpPr txBox="1"/>
            <p:nvPr/>
          </p:nvSpPr>
          <p:spPr>
            <a:xfrm>
              <a:off x="1083645" y="1388452"/>
              <a:ext cx="1063999" cy="582147"/>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03</a:t>
              </a:r>
              <a:endPar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grpSp>
        <p:nvGrpSpPr>
          <p:cNvPr id="35" name="Group 22"/>
          <p:cNvGrpSpPr/>
          <p:nvPr/>
        </p:nvGrpSpPr>
        <p:grpSpPr>
          <a:xfrm>
            <a:off x="8022970" y="3380327"/>
            <a:ext cx="284549" cy="285125"/>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a:ea typeface="微软雅黑" panose="020B0503020204020204" pitchFamily="34" charset="-122"/>
                </a:endParaRPr>
              </a:p>
            </p:txBody>
          </p:sp>
          <p:sp>
            <p:nvSpPr>
              <p:cNvPr id="5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sp>
          <p:nvSpPr>
            <p:cNvPr id="48" name="椭圆 80"/>
            <p:cNvSpPr/>
            <p:nvPr/>
          </p:nvSpPr>
          <p:spPr bwMode="auto">
            <a:xfrm>
              <a:off x="2631544" y="3238636"/>
              <a:ext cx="374874" cy="375634"/>
            </a:xfrm>
            <a:prstGeom prst="ellipse">
              <a:avLst/>
            </a:prstGeom>
            <a:solidFill>
              <a:srgbClr val="D3381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grpSp>
        <p:nvGrpSpPr>
          <p:cNvPr id="40" name="组合 50"/>
          <p:cNvGrpSpPr/>
          <p:nvPr/>
        </p:nvGrpSpPr>
        <p:grpSpPr>
          <a:xfrm>
            <a:off x="9529612" y="1604055"/>
            <a:ext cx="1423062" cy="1772953"/>
            <a:chOff x="587259" y="980731"/>
            <a:chExt cx="1560385" cy="1944040"/>
          </a:xfrm>
        </p:grpSpPr>
        <p:grpSp>
          <p:nvGrpSpPr>
            <p:cNvPr id="41" name="组合 51"/>
            <p:cNvGrpSpPr/>
            <p:nvPr/>
          </p:nvGrpSpPr>
          <p:grpSpPr>
            <a:xfrm>
              <a:off x="587259" y="980731"/>
              <a:ext cx="1544387" cy="1944040"/>
              <a:chOff x="2806339" y="956606"/>
              <a:chExt cx="1215256" cy="1529737"/>
            </a:xfrm>
          </p:grpSpPr>
          <p:sp>
            <p:nvSpPr>
              <p:cNvPr id="55"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Book Antiqua"/>
                  <a:ea typeface="微软雅黑" panose="020B0503020204020204" pitchFamily="34" charset="-122"/>
                  <a:cs typeface="+mn-cs"/>
                  <a:sym typeface="Arial" panose="020B0604020202090204" pitchFamily="34" charset="0"/>
                </a:endParaRPr>
              </a:p>
            </p:txBody>
          </p:sp>
          <p:sp>
            <p:nvSpPr>
              <p:cNvPr id="56"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3381C"/>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pitchFamily="34" charset="-122"/>
                  <a:sym typeface="Arial" panose="020B0604020202090204" pitchFamily="34" charset="0"/>
                </a:endParaRPr>
              </a:p>
            </p:txBody>
          </p:sp>
        </p:grpSp>
        <p:sp>
          <p:nvSpPr>
            <p:cNvPr id="54" name="TextBox 34"/>
            <p:cNvSpPr txBox="1"/>
            <p:nvPr/>
          </p:nvSpPr>
          <p:spPr>
            <a:xfrm>
              <a:off x="1083645" y="1388452"/>
              <a:ext cx="1063999" cy="582147"/>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05</a:t>
              </a:r>
              <a:endParaRPr kumimoji="0" lang="en-US" altLang="zh-CN" sz="3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grpSp>
        <p:nvGrpSpPr>
          <p:cNvPr id="46" name="组合 56"/>
          <p:cNvGrpSpPr/>
          <p:nvPr/>
        </p:nvGrpSpPr>
        <p:grpSpPr>
          <a:xfrm>
            <a:off x="733480" y="4024405"/>
            <a:ext cx="2108063" cy="889395"/>
            <a:chOff x="791193" y="1366105"/>
            <a:chExt cx="2108063" cy="889395"/>
          </a:xfrm>
        </p:grpSpPr>
        <p:sp>
          <p:nvSpPr>
            <p:cNvPr id="58" name="ïšḷiďé"/>
            <p:cNvSpPr/>
            <p:nvPr/>
          </p:nvSpPr>
          <p:spPr bwMode="auto">
            <a:xfrm>
              <a:off x="791193" y="16981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zh-CN" altLang="en-US" sz="1100" dirty="0">
                  <a:solidFill>
                    <a:schemeClr val="bg1">
                      <a:lumMod val="50000"/>
                    </a:schemeClr>
                  </a:solidFill>
                </a:rPr>
                <a:t>成长积累期</a:t>
              </a:r>
              <a:endParaRPr lang="en-US" altLang="zh-CN" sz="1100" dirty="0">
                <a:solidFill>
                  <a:schemeClr val="bg1">
                    <a:lumMod val="50000"/>
                  </a:schemeClr>
                </a:solidFill>
              </a:endParaRPr>
            </a:p>
          </p:txBody>
        </p:sp>
        <p:sp>
          <p:nvSpPr>
            <p:cNvPr id="59" name="ïṡḻíḍê"/>
            <p:cNvSpPr txBox="1"/>
            <p:nvPr/>
          </p:nvSpPr>
          <p:spPr bwMode="auto">
            <a:xfrm>
              <a:off x="791193" y="1366105"/>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000" b="1" dirty="0">
                  <a:latin typeface="+mj-ea"/>
                </a:rPr>
                <a:t>坐席员</a:t>
              </a:r>
              <a:endParaRPr lang="zh-CN" altLang="en-US" sz="2000" b="1" dirty="0">
                <a:latin typeface="+mj-ea"/>
              </a:endParaRPr>
            </a:p>
          </p:txBody>
        </p:sp>
      </p:grpSp>
      <p:grpSp>
        <p:nvGrpSpPr>
          <p:cNvPr id="47" name="组合 59"/>
          <p:cNvGrpSpPr/>
          <p:nvPr/>
        </p:nvGrpSpPr>
        <p:grpSpPr>
          <a:xfrm>
            <a:off x="2841544" y="4024405"/>
            <a:ext cx="2388114" cy="885214"/>
            <a:chOff x="625571" y="1366105"/>
            <a:chExt cx="2388114" cy="885214"/>
          </a:xfrm>
        </p:grpSpPr>
        <p:sp>
          <p:nvSpPr>
            <p:cNvPr id="61" name="ïšḷiďé"/>
            <p:cNvSpPr/>
            <p:nvPr/>
          </p:nvSpPr>
          <p:spPr bwMode="auto">
            <a:xfrm>
              <a:off x="676764" y="169392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zh-CN" altLang="en-US" sz="1100" dirty="0">
                  <a:solidFill>
                    <a:schemeClr val="bg1">
                      <a:lumMod val="50000"/>
                    </a:schemeClr>
                  </a:solidFill>
                </a:rPr>
                <a:t>内部竞聘</a:t>
              </a:r>
              <a:endParaRPr lang="en-US" altLang="zh-CN" sz="1100" dirty="0">
                <a:solidFill>
                  <a:schemeClr val="bg1">
                    <a:lumMod val="50000"/>
                  </a:schemeClr>
                </a:solidFill>
              </a:endParaRPr>
            </a:p>
            <a:p>
              <a:pPr>
                <a:lnSpc>
                  <a:spcPct val="130000"/>
                </a:lnSpc>
              </a:pPr>
              <a:r>
                <a:rPr lang="zh-CN" altLang="en-US" sz="1100" dirty="0">
                  <a:solidFill>
                    <a:schemeClr val="bg1">
                      <a:lumMod val="50000"/>
                    </a:schemeClr>
                  </a:solidFill>
                </a:rPr>
                <a:t>入职满</a:t>
              </a:r>
              <a:r>
                <a:rPr lang="en-US" altLang="zh-CN" sz="1100" dirty="0">
                  <a:solidFill>
                    <a:schemeClr val="bg1">
                      <a:lumMod val="50000"/>
                    </a:schemeClr>
                  </a:solidFill>
                </a:rPr>
                <a:t>6</a:t>
              </a:r>
              <a:r>
                <a:rPr lang="zh-CN" altLang="en-US" sz="1100" dirty="0">
                  <a:solidFill>
                    <a:schemeClr val="bg1">
                      <a:lumMod val="50000"/>
                    </a:schemeClr>
                  </a:solidFill>
                </a:rPr>
                <a:t>个月</a:t>
              </a:r>
              <a:endParaRPr lang="en-US" altLang="zh-CN" sz="1100" dirty="0">
                <a:solidFill>
                  <a:schemeClr val="bg1">
                    <a:lumMod val="50000"/>
                  </a:schemeClr>
                </a:solidFill>
              </a:endParaRPr>
            </a:p>
          </p:txBody>
        </p:sp>
        <p:sp>
          <p:nvSpPr>
            <p:cNvPr id="62" name="ïṡḻíḍê"/>
            <p:cNvSpPr txBox="1"/>
            <p:nvPr/>
          </p:nvSpPr>
          <p:spPr bwMode="auto">
            <a:xfrm>
              <a:off x="625571" y="1366105"/>
              <a:ext cx="238811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defTabSz="622300">
                <a:lnSpc>
                  <a:spcPct val="90000"/>
                </a:lnSpc>
                <a:spcBef>
                  <a:spcPct val="0"/>
                </a:spcBef>
                <a:spcAft>
                  <a:spcPct val="35000"/>
                </a:spcAft>
              </a:pPr>
              <a:r>
                <a:rPr lang="zh-CN" altLang="en-US" sz="2000" b="1" dirty="0">
                  <a:latin typeface="+mn-ea"/>
                </a:rPr>
                <a:t>运营组长</a:t>
              </a:r>
              <a:r>
                <a:rPr lang="en-US" altLang="zh-CN" sz="2000" b="1" dirty="0">
                  <a:latin typeface="+mn-ea"/>
                </a:rPr>
                <a:t>/</a:t>
              </a:r>
              <a:r>
                <a:rPr lang="zh-CN" altLang="en-US" sz="2000" b="1" dirty="0">
                  <a:latin typeface="+mn-ea"/>
                </a:rPr>
                <a:t>质检组长</a:t>
              </a:r>
              <a:endParaRPr lang="zh-CN" altLang="en-US" sz="2000" b="1" dirty="0">
                <a:latin typeface="+mn-ea"/>
              </a:endParaRPr>
            </a:p>
          </p:txBody>
        </p:sp>
      </p:grpSp>
      <p:grpSp>
        <p:nvGrpSpPr>
          <p:cNvPr id="51" name="组合 62"/>
          <p:cNvGrpSpPr/>
          <p:nvPr/>
        </p:nvGrpSpPr>
        <p:grpSpPr>
          <a:xfrm>
            <a:off x="5280852" y="4024405"/>
            <a:ext cx="2108063" cy="889395"/>
            <a:chOff x="791193" y="1366105"/>
            <a:chExt cx="2108063" cy="889395"/>
          </a:xfrm>
        </p:grpSpPr>
        <p:sp>
          <p:nvSpPr>
            <p:cNvPr id="64" name="ïšḷiďé"/>
            <p:cNvSpPr/>
            <p:nvPr/>
          </p:nvSpPr>
          <p:spPr bwMode="auto">
            <a:xfrm>
              <a:off x="791193" y="16981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100" dirty="0">
                  <a:solidFill>
                    <a:schemeClr val="bg1">
                      <a:lumMod val="50000"/>
                    </a:schemeClr>
                  </a:solidFill>
                </a:rPr>
                <a:t>转变成熟期</a:t>
              </a:r>
              <a:endParaRPr lang="en-US" altLang="zh-CN" sz="1100" dirty="0">
                <a:solidFill>
                  <a:schemeClr val="bg1">
                    <a:lumMod val="50000"/>
                  </a:schemeClr>
                </a:solidFill>
              </a:endParaRPr>
            </a:p>
            <a:p>
              <a:pPr>
                <a:lnSpc>
                  <a:spcPct val="150000"/>
                </a:lnSpc>
              </a:pPr>
              <a:r>
                <a:rPr lang="zh-CN" altLang="en-US" sz="1100" dirty="0">
                  <a:solidFill>
                    <a:schemeClr val="bg1">
                      <a:lumMod val="50000"/>
                    </a:schemeClr>
                  </a:solidFill>
                </a:rPr>
                <a:t>内部竞聘</a:t>
              </a:r>
              <a:endParaRPr lang="en-US" altLang="zh-CN" sz="1100" dirty="0">
                <a:solidFill>
                  <a:schemeClr val="bg1">
                    <a:lumMod val="50000"/>
                  </a:schemeClr>
                </a:solidFill>
              </a:endParaRPr>
            </a:p>
            <a:p>
              <a:pPr>
                <a:lnSpc>
                  <a:spcPct val="150000"/>
                </a:lnSpc>
              </a:pPr>
              <a:r>
                <a:rPr lang="zh-CN" altLang="en-US" sz="1100" dirty="0">
                  <a:solidFill>
                    <a:schemeClr val="bg1">
                      <a:lumMod val="50000"/>
                    </a:schemeClr>
                  </a:solidFill>
                </a:rPr>
                <a:t>入职满</a:t>
              </a:r>
              <a:r>
                <a:rPr lang="en-US" altLang="zh-CN" sz="1100" dirty="0">
                  <a:solidFill>
                    <a:schemeClr val="bg1">
                      <a:lumMod val="50000"/>
                    </a:schemeClr>
                  </a:solidFill>
                </a:rPr>
                <a:t>1</a:t>
              </a:r>
              <a:r>
                <a:rPr lang="zh-CN" altLang="en-US" sz="1100" dirty="0">
                  <a:solidFill>
                    <a:schemeClr val="bg1">
                      <a:lumMod val="50000"/>
                    </a:schemeClr>
                  </a:solidFill>
                </a:rPr>
                <a:t>年</a:t>
              </a:r>
              <a:endParaRPr lang="en-US" altLang="zh-CN" sz="1100" dirty="0">
                <a:solidFill>
                  <a:schemeClr val="bg1">
                    <a:lumMod val="50000"/>
                  </a:schemeClr>
                </a:solidFill>
              </a:endParaRPr>
            </a:p>
          </p:txBody>
        </p:sp>
        <p:sp>
          <p:nvSpPr>
            <p:cNvPr id="65" name="ïṡḻíḍê"/>
            <p:cNvSpPr txBox="1"/>
            <p:nvPr/>
          </p:nvSpPr>
          <p:spPr bwMode="auto">
            <a:xfrm>
              <a:off x="791193" y="1366105"/>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000" b="1" dirty="0">
                  <a:latin typeface="+mj-ea"/>
                </a:rPr>
                <a:t>运营主管</a:t>
              </a:r>
              <a:endParaRPr lang="zh-CN" altLang="en-US" sz="2000" b="1" dirty="0">
                <a:latin typeface="+mj-ea"/>
              </a:endParaRPr>
            </a:p>
          </p:txBody>
        </p:sp>
      </p:grpSp>
      <p:sp>
        <p:nvSpPr>
          <p:cNvPr id="68" name="ïṡḻíḍê"/>
          <p:cNvSpPr txBox="1"/>
          <p:nvPr/>
        </p:nvSpPr>
        <p:spPr bwMode="auto">
          <a:xfrm>
            <a:off x="7554538" y="4024405"/>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622300">
              <a:lnSpc>
                <a:spcPct val="90000"/>
              </a:lnSpc>
              <a:spcBef>
                <a:spcPct val="0"/>
              </a:spcBef>
              <a:spcAft>
                <a:spcPct val="35000"/>
              </a:spcAft>
            </a:pPr>
            <a:r>
              <a:rPr lang="zh-CN" altLang="en-US" sz="2000" b="1" dirty="0">
                <a:latin typeface="+mj-ea"/>
              </a:rPr>
              <a:t>高级经理</a:t>
            </a:r>
            <a:endParaRPr lang="zh-CN" altLang="en-US" sz="2000" b="1" dirty="0">
              <a:latin typeface="+mj-ea"/>
            </a:endParaRPr>
          </a:p>
        </p:txBody>
      </p:sp>
      <p:grpSp>
        <p:nvGrpSpPr>
          <p:cNvPr id="52" name="Group 22"/>
          <p:cNvGrpSpPr/>
          <p:nvPr/>
        </p:nvGrpSpPr>
        <p:grpSpPr>
          <a:xfrm>
            <a:off x="10063370" y="3372928"/>
            <a:ext cx="284549" cy="285125"/>
            <a:chOff x="2495600" y="3102417"/>
            <a:chExt cx="646764" cy="648072"/>
          </a:xfrm>
        </p:grpSpPr>
        <p:grpSp>
          <p:nvGrpSpPr>
            <p:cNvPr id="53" name="组合 79"/>
            <p:cNvGrpSpPr/>
            <p:nvPr/>
          </p:nvGrpSpPr>
          <p:grpSpPr bwMode="auto">
            <a:xfrm>
              <a:off x="2495600" y="3102417"/>
              <a:ext cx="646764" cy="648072"/>
              <a:chOff x="6379729" y="2488774"/>
              <a:chExt cx="2513016" cy="2513016"/>
            </a:xfrm>
          </p:grpSpPr>
          <p:sp>
            <p:nvSpPr>
              <p:cNvPr id="7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a:ea typeface="微软雅黑" panose="020B0503020204020204" pitchFamily="34" charset="-122"/>
                </a:endParaRPr>
              </a:p>
            </p:txBody>
          </p:sp>
          <p:sp>
            <p:nvSpPr>
              <p:cNvPr id="8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sp>
          <p:nvSpPr>
            <p:cNvPr id="78" name="椭圆 80"/>
            <p:cNvSpPr/>
            <p:nvPr/>
          </p:nvSpPr>
          <p:spPr bwMode="auto">
            <a:xfrm>
              <a:off x="2631544" y="3238636"/>
              <a:ext cx="374874" cy="375634"/>
            </a:xfrm>
            <a:prstGeom prst="ellipse">
              <a:avLst/>
            </a:prstGeom>
            <a:solidFill>
              <a:srgbClr val="D3381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charset="-122"/>
                </a:defRPr>
              </a:lvl1pPr>
              <a:lvl2pPr marL="742950" indent="-285750" eaLnBrk="0" hangingPunct="0">
                <a:defRPr>
                  <a:solidFill>
                    <a:schemeClr val="tx1"/>
                  </a:solidFill>
                  <a:latin typeface="Arial" panose="020B0604020202090204" pitchFamily="34" charset="0"/>
                  <a:ea typeface="宋体" panose="02010600030101010101" charset="-122"/>
                </a:defRPr>
              </a:lvl2pPr>
              <a:lvl3pPr marL="1143000" indent="-228600" eaLnBrk="0" hangingPunct="0">
                <a:defRPr>
                  <a:solidFill>
                    <a:schemeClr val="tx1"/>
                  </a:solidFill>
                  <a:latin typeface="Arial" panose="020B0604020202090204" pitchFamily="34" charset="0"/>
                  <a:ea typeface="宋体" panose="02010600030101010101" charset="-122"/>
                </a:defRPr>
              </a:lvl3pPr>
              <a:lvl4pPr marL="1600200" indent="-228600" eaLnBrk="0" hangingPunct="0">
                <a:defRPr>
                  <a:solidFill>
                    <a:schemeClr val="tx1"/>
                  </a:solidFill>
                  <a:latin typeface="Arial" panose="020B0604020202090204" pitchFamily="34" charset="0"/>
                  <a:ea typeface="宋体" panose="02010600030101010101" charset="-122"/>
                </a:defRPr>
              </a:lvl4pPr>
              <a:lvl5pPr marL="2057400" indent="-228600" eaLnBrk="0" hangingPunct="0">
                <a:defRPr>
                  <a:solidFill>
                    <a:schemeClr val="tx1"/>
                  </a:solidFill>
                  <a:latin typeface="Arial" panose="020B0604020202090204" pitchFamily="34" charset="0"/>
                  <a:ea typeface="宋体" panose="02010600030101010101"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90204" pitchFamily="34" charset="0"/>
                <a:ea typeface="微软雅黑" panose="020B0503020204020204" pitchFamily="34" charset="-122"/>
              </a:endParaRPr>
            </a:p>
          </p:txBody>
        </p:sp>
      </p:grpSp>
      <p:grpSp>
        <p:nvGrpSpPr>
          <p:cNvPr id="57" name="组合 80"/>
          <p:cNvGrpSpPr/>
          <p:nvPr/>
        </p:nvGrpSpPr>
        <p:grpSpPr>
          <a:xfrm>
            <a:off x="7435643" y="1557972"/>
            <a:ext cx="1433838" cy="1772953"/>
            <a:chOff x="587259" y="980731"/>
            <a:chExt cx="1572201" cy="1944040"/>
          </a:xfrm>
        </p:grpSpPr>
        <p:grpSp>
          <p:nvGrpSpPr>
            <p:cNvPr id="60" name="组合 81"/>
            <p:cNvGrpSpPr/>
            <p:nvPr/>
          </p:nvGrpSpPr>
          <p:grpSpPr>
            <a:xfrm>
              <a:off x="587259" y="980731"/>
              <a:ext cx="1544387" cy="1944040"/>
              <a:chOff x="2806339" y="956606"/>
              <a:chExt cx="1215256" cy="1529737"/>
            </a:xfrm>
          </p:grpSpPr>
          <p:sp>
            <p:nvSpPr>
              <p:cNvPr id="85"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rgbClr val="FFFFFF">
                        <a:lumMod val="85000"/>
                      </a:srgbClr>
                    </a:gs>
                    <a:gs pos="0">
                      <a:srgbClr val="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Book Antiqua"/>
                  <a:ea typeface="微软雅黑" panose="020B0503020204020204" pitchFamily="34" charset="-122"/>
                  <a:cs typeface="+mn-cs"/>
                  <a:sym typeface="Arial" panose="020B0604020202090204" pitchFamily="34" charset="0"/>
                </a:endParaRPr>
              </a:p>
            </p:txBody>
          </p:sp>
          <p:sp>
            <p:nvSpPr>
              <p:cNvPr id="86"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3381C"/>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a typeface="微软雅黑" panose="020B0503020204020204" pitchFamily="34" charset="-122"/>
                  <a:sym typeface="Arial" panose="020B0604020202090204" pitchFamily="34" charset="0"/>
                </a:endParaRPr>
              </a:p>
            </p:txBody>
          </p:sp>
        </p:grpSp>
        <p:sp>
          <p:nvSpPr>
            <p:cNvPr id="84" name="TextBox 34"/>
            <p:cNvSpPr txBox="1"/>
            <p:nvPr/>
          </p:nvSpPr>
          <p:spPr>
            <a:xfrm>
              <a:off x="1095461" y="1419431"/>
              <a:ext cx="1063999" cy="5483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04</a:t>
              </a:r>
              <a:endParaRPr kumimoji="0" lang="en-US" altLang="zh-CN"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sp>
        <p:nvSpPr>
          <p:cNvPr id="89" name="ïṡḻíḍê"/>
          <p:cNvSpPr txBox="1"/>
          <p:nvPr/>
        </p:nvSpPr>
        <p:spPr bwMode="auto">
          <a:xfrm>
            <a:off x="9777029" y="4003378"/>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3765">
              <a:spcBef>
                <a:spcPct val="0"/>
              </a:spcBef>
              <a:defRPr/>
            </a:pPr>
            <a:r>
              <a:rPr lang="zh-CN" altLang="en-US" sz="2000" b="1" dirty="0">
                <a:latin typeface="+mj-ea"/>
              </a:rPr>
              <a:t>运营总监</a:t>
            </a:r>
            <a:endParaRPr lang="zh-CN" altLang="en-US" sz="2000" b="1" dirty="0">
              <a:latin typeface="+mj-ea"/>
            </a:endParaRPr>
          </a:p>
        </p:txBody>
      </p:sp>
      <p:sp>
        <p:nvSpPr>
          <p:cNvPr id="90" name="TextBox 34"/>
          <p:cNvSpPr txBox="1"/>
          <p:nvPr/>
        </p:nvSpPr>
        <p:spPr>
          <a:xfrm>
            <a:off x="7654698" y="2411307"/>
            <a:ext cx="970361" cy="290849"/>
          </a:xfrm>
          <a:prstGeom prst="rect">
            <a:avLst/>
          </a:prstGeom>
          <a:noFill/>
        </p:spPr>
        <p:txBody>
          <a:bodyPr wrap="square" lIns="68580" tIns="34290" rIns="68580" bIns="34290" rtlCol="0">
            <a:spAutoFit/>
          </a:bodyPr>
          <a:lstStyle/>
          <a:p>
            <a:pPr algn="ctr" defTabSz="622300">
              <a:lnSpc>
                <a:spcPct val="90000"/>
              </a:lnSpc>
              <a:spcBef>
                <a:spcPct val="0"/>
              </a:spcBef>
              <a:spcAft>
                <a:spcPct val="35000"/>
              </a:spcAft>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rPr>
              <a:t>高级经理</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91" name="TextBox 34"/>
          <p:cNvSpPr txBox="1"/>
          <p:nvPr/>
        </p:nvSpPr>
        <p:spPr>
          <a:xfrm>
            <a:off x="9758246" y="2453305"/>
            <a:ext cx="970361" cy="290849"/>
          </a:xfrm>
          <a:prstGeom prst="rect">
            <a:avLst/>
          </a:prstGeom>
          <a:noFill/>
        </p:spPr>
        <p:txBody>
          <a:bodyPr wrap="square" lIns="68580" tIns="34290" rIns="68580" bIns="34290" rtlCol="0">
            <a:spAutoFit/>
          </a:bodyPr>
          <a:lstStyle/>
          <a:p>
            <a:pPr algn="ctr" defTabSz="622300">
              <a:lnSpc>
                <a:spcPct val="90000"/>
              </a:lnSpc>
              <a:spcBef>
                <a:spcPct val="0"/>
              </a:spcBef>
              <a:spcAft>
                <a:spcPct val="35000"/>
              </a:spcAft>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rPr>
              <a:t>运营总监</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92" name="ïšḷiďé"/>
          <p:cNvSpPr/>
          <p:nvPr/>
        </p:nvSpPr>
        <p:spPr bwMode="auto">
          <a:xfrm>
            <a:off x="7574150" y="435222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100" dirty="0">
                <a:solidFill>
                  <a:schemeClr val="bg1">
                    <a:lumMod val="50000"/>
                  </a:schemeClr>
                </a:solidFill>
              </a:rPr>
              <a:t>发展蜕变期</a:t>
            </a:r>
            <a:endParaRPr lang="en-US" altLang="zh-CN" sz="1100" dirty="0">
              <a:solidFill>
                <a:schemeClr val="bg1">
                  <a:lumMod val="50000"/>
                </a:schemeClr>
              </a:solidFill>
            </a:endParaRPr>
          </a:p>
          <a:p>
            <a:pPr>
              <a:lnSpc>
                <a:spcPct val="150000"/>
              </a:lnSpc>
            </a:pPr>
            <a:r>
              <a:rPr lang="zh-CN" altLang="en-US" sz="1100" dirty="0">
                <a:solidFill>
                  <a:schemeClr val="bg1">
                    <a:lumMod val="50000"/>
                  </a:schemeClr>
                </a:solidFill>
              </a:rPr>
              <a:t>内部竞聘</a:t>
            </a:r>
            <a:endParaRPr lang="en-US" altLang="zh-CN" sz="1100" dirty="0">
              <a:solidFill>
                <a:schemeClr val="bg1">
                  <a:lumMod val="50000"/>
                </a:schemeClr>
              </a:solidFill>
            </a:endParaRPr>
          </a:p>
          <a:p>
            <a:pPr>
              <a:lnSpc>
                <a:spcPct val="150000"/>
              </a:lnSpc>
            </a:pPr>
            <a:r>
              <a:rPr lang="zh-CN" altLang="en-US" sz="1100" dirty="0">
                <a:solidFill>
                  <a:schemeClr val="bg1">
                    <a:lumMod val="50000"/>
                  </a:schemeClr>
                </a:solidFill>
              </a:rPr>
              <a:t>入职满</a:t>
            </a:r>
            <a:r>
              <a:rPr lang="en-US" altLang="zh-CN" sz="1100" dirty="0">
                <a:solidFill>
                  <a:schemeClr val="bg1">
                    <a:lumMod val="50000"/>
                  </a:schemeClr>
                </a:solidFill>
              </a:rPr>
              <a:t>3</a:t>
            </a:r>
            <a:r>
              <a:rPr lang="zh-CN" altLang="en-US" sz="1100" dirty="0">
                <a:solidFill>
                  <a:schemeClr val="bg1">
                    <a:lumMod val="50000"/>
                  </a:schemeClr>
                </a:solidFill>
              </a:rPr>
              <a:t>年</a:t>
            </a:r>
            <a:endParaRPr lang="en-US" altLang="zh-CN" sz="1100" dirty="0">
              <a:solidFill>
                <a:schemeClr val="bg1">
                  <a:lumMod val="50000"/>
                </a:schemeClr>
              </a:solidFill>
            </a:endParaRPr>
          </a:p>
        </p:txBody>
      </p:sp>
      <p:sp>
        <p:nvSpPr>
          <p:cNvPr id="93" name="ïšḷiďé"/>
          <p:cNvSpPr/>
          <p:nvPr/>
        </p:nvSpPr>
        <p:spPr bwMode="auto">
          <a:xfrm>
            <a:off x="9796641" y="4321128"/>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100" dirty="0">
                <a:solidFill>
                  <a:schemeClr val="bg1">
                    <a:lumMod val="50000"/>
                  </a:schemeClr>
                </a:solidFill>
              </a:rPr>
              <a:t>内部竞聘</a:t>
            </a:r>
            <a:endParaRPr lang="en-US" altLang="zh-CN" sz="1100" dirty="0">
              <a:solidFill>
                <a:schemeClr val="bg1">
                  <a:lumMod val="50000"/>
                </a:schemeClr>
              </a:solidFill>
            </a:endParaRPr>
          </a:p>
          <a:p>
            <a:pPr>
              <a:lnSpc>
                <a:spcPct val="150000"/>
              </a:lnSpc>
            </a:pPr>
            <a:r>
              <a:rPr lang="zh-CN" altLang="en-US" sz="1100" dirty="0">
                <a:solidFill>
                  <a:schemeClr val="bg1">
                    <a:lumMod val="50000"/>
                  </a:schemeClr>
                </a:solidFill>
              </a:rPr>
              <a:t>入职满</a:t>
            </a:r>
            <a:r>
              <a:rPr lang="en-US" altLang="zh-CN" sz="1100" dirty="0">
                <a:solidFill>
                  <a:schemeClr val="bg1">
                    <a:lumMod val="50000"/>
                  </a:schemeClr>
                </a:solidFill>
              </a:rPr>
              <a:t>5</a:t>
            </a:r>
            <a:r>
              <a:rPr lang="zh-CN" altLang="en-US" sz="1100" dirty="0">
                <a:solidFill>
                  <a:schemeClr val="bg1">
                    <a:lumMod val="50000"/>
                  </a:schemeClr>
                </a:solidFill>
              </a:rPr>
              <a:t>年</a:t>
            </a:r>
            <a:endParaRPr lang="en-US" altLang="zh-CN" sz="1100" dirty="0">
              <a:solidFill>
                <a:schemeClr val="bg1">
                  <a:lumMod val="50000"/>
                </a:schemeClr>
              </a:solidFill>
            </a:endParaRPr>
          </a:p>
        </p:txBody>
      </p:sp>
      <p:sp>
        <p:nvSpPr>
          <p:cNvPr id="67" name="object 9"/>
          <p:cNvSpPr/>
          <p:nvPr/>
        </p:nvSpPr>
        <p:spPr>
          <a:xfrm>
            <a:off x="11335286" y="266428"/>
            <a:ext cx="666214" cy="606290"/>
          </a:xfrm>
          <a:prstGeom prst="rect">
            <a:avLst/>
          </a:prstGeom>
          <a:blipFill>
            <a:blip r:embed="rId1" cstate="print"/>
            <a:stretch>
              <a:fillRect/>
            </a:stretch>
          </a:blipFill>
        </p:spPr>
        <p:txBody>
          <a:bodyPr wrap="square" lIns="0" tIns="0" rIns="0" bIns="0" rtlCol="0"/>
          <a:lstStyle/>
          <a:p/>
        </p:txBody>
      </p:sp>
      <p:sp>
        <p:nvSpPr>
          <p:cNvPr id="69" name="object 10"/>
          <p:cNvSpPr/>
          <p:nvPr/>
        </p:nvSpPr>
        <p:spPr>
          <a:xfrm>
            <a:off x="10152414" y="611530"/>
            <a:ext cx="1234456" cy="315569"/>
          </a:xfrm>
          <a:prstGeom prst="rect">
            <a:avLst/>
          </a:prstGeom>
          <a:blipFill>
            <a:blip r:embed="rId2"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70439" r="7779"/>
          <a:stretch>
            <a:fillRect/>
          </a:stretch>
        </p:blipFill>
        <p:spPr>
          <a:xfrm>
            <a:off x="10153880" y="-17699"/>
            <a:ext cx="2020189" cy="6875699"/>
          </a:xfrm>
          <a:prstGeom prst="rect">
            <a:avLst/>
          </a:prstGeom>
        </p:spPr>
      </p:pic>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4" name="组合 13"/>
          <p:cNvGrpSpPr/>
          <p:nvPr/>
        </p:nvGrpSpPr>
        <p:grpSpPr>
          <a:xfrm>
            <a:off x="874490" y="5143024"/>
            <a:ext cx="2699384" cy="818061"/>
            <a:chOff x="6395842" y="4718860"/>
            <a:chExt cx="2016134" cy="610795"/>
          </a:xfrm>
        </p:grpSpPr>
        <p:grpSp>
          <p:nvGrpSpPr>
            <p:cNvPr id="15" name="组合 14"/>
            <p:cNvGrpSpPr/>
            <p:nvPr/>
          </p:nvGrpSpPr>
          <p:grpSpPr>
            <a:xfrm>
              <a:off x="6395842" y="4718860"/>
              <a:ext cx="276971" cy="276971"/>
              <a:chOff x="6392770" y="4930504"/>
              <a:chExt cx="531780" cy="531780"/>
            </a:xfrm>
          </p:grpSpPr>
          <p:sp>
            <p:nvSpPr>
              <p:cNvPr id="17" name="圆角矩形 2"/>
              <p:cNvSpPr/>
              <p:nvPr/>
            </p:nvSpPr>
            <p:spPr>
              <a:xfrm>
                <a:off x="6392770" y="4930504"/>
                <a:ext cx="531780" cy="531780"/>
              </a:xfrm>
              <a:prstGeom prst="ellipse">
                <a:avLst/>
              </a:prstGeom>
              <a:solidFill>
                <a:srgbClr val="D3381C"/>
              </a:solidFill>
              <a:ln w="25400" cap="flat" cmpd="sng" algn="ctr">
                <a:noFill/>
                <a:prstDash val="solid"/>
                <a:miter lim="800000"/>
              </a:ln>
              <a:effectLst>
                <a:outerShdw blurRad="177800" dist="101600" dir="8100000" algn="tr" rotWithShape="0">
                  <a:prstClr val="black">
                    <a:alpha val="30000"/>
                  </a:prstClr>
                </a:outerShdw>
              </a:effectLst>
            </p:spPr>
            <p:txBody>
              <a:bodyPr rtlCol="0" anchor="ctr"/>
              <a:lstStyle>
                <a:defPPr>
                  <a:defRPr lang="zh-CN"/>
                </a:defPPr>
                <a:lvl1pPr marL="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1C50A2"/>
                  </a:solidFill>
                  <a:effectLst/>
                  <a:uLnTx/>
                  <a:uFillTx/>
                  <a:latin typeface="Arial" panose="020B0604020202090204"/>
                  <a:ea typeface="微软雅黑" panose="020B0503020204020204" pitchFamily="34" charset="-122"/>
                  <a:cs typeface="微软雅黑" panose="020B0503020204020204" pitchFamily="34" charset="-122"/>
                  <a:sym typeface="Arial" panose="020B0604020202090204" pitchFamily="34" charset="0"/>
                </a:endParaRPr>
              </a:p>
            </p:txBody>
          </p:sp>
          <p:sp>
            <p:nvSpPr>
              <p:cNvPr id="18" name="student-graduation-cap-shape_52041"/>
              <p:cNvSpPr>
                <a:spLocks noChangeAspect="1"/>
              </p:cNvSpPr>
              <p:nvPr/>
            </p:nvSpPr>
            <p:spPr bwMode="auto">
              <a:xfrm>
                <a:off x="6527005" y="5064598"/>
                <a:ext cx="256066" cy="264808"/>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000000"/>
                  </a:solidFill>
                  <a:effectLst/>
                  <a:uLnTx/>
                  <a:uFillTx/>
                  <a:latin typeface="Arial" panose="020B0604020202090204"/>
                  <a:ea typeface="微软雅黑" panose="020B0503020204020204" pitchFamily="34" charset="-122"/>
                  <a:cs typeface="微软雅黑" panose="020B0503020204020204" pitchFamily="34" charset="-122"/>
                  <a:sym typeface="Arial" panose="020B0604020202090204" pitchFamily="34" charset="0"/>
                </a:endParaRPr>
              </a:p>
            </p:txBody>
          </p:sp>
        </p:grpSp>
        <p:sp>
          <p:nvSpPr>
            <p:cNvPr id="16" name="文本框 27"/>
            <p:cNvSpPr txBox="1"/>
            <p:nvPr/>
          </p:nvSpPr>
          <p:spPr>
            <a:xfrm>
              <a:off x="6669040" y="4779208"/>
              <a:ext cx="1742936" cy="550447"/>
            </a:xfrm>
            <a:prstGeom prst="rect">
              <a:avLst/>
            </a:prstGeom>
            <a:noFill/>
          </p:spPr>
          <p:txBody>
            <a:bodyPr wrap="square" rtlCol="0">
              <a:spAutoFit/>
            </a:bodyPr>
            <a:lstStyle>
              <a:defPPr>
                <a:defRPr lang="zh-CN"/>
              </a:defPPr>
              <a:lvl1pPr marL="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90204" pitchFamily="34" charset="0"/>
                  <a:ea typeface="微软雅黑" panose="020B0503020204020204" pitchFamily="34" charset="-122"/>
                  <a:cs typeface="+mn-ea"/>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90204"/>
                  <a:ea typeface="微软雅黑" panose="020B0503020204020204" pitchFamily="34" charset="-122"/>
                  <a:cs typeface="微软雅黑" panose="020B0503020204020204" pitchFamily="34" charset="-122"/>
                  <a:sym typeface="Arial" panose="020B0604020202090204" pitchFamily="34" charset="0"/>
                </a:rPr>
                <a:t>时间：</a:t>
              </a:r>
              <a:r>
                <a:rPr kumimoji="0" lang="en-US" altLang="zh-CN"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90204"/>
                  <a:ea typeface="微软雅黑" panose="020B0503020204020204" pitchFamily="34" charset="-122"/>
                  <a:cs typeface="微软雅黑" panose="020B0503020204020204" pitchFamily="34" charset="-122"/>
                  <a:sym typeface="Arial" panose="020B0604020202090204" pitchFamily="34" charset="0"/>
                </a:rPr>
                <a:t>202</a:t>
              </a:r>
              <a:r>
                <a:rPr lang="en-US" altLang="zh-CN"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1</a:t>
              </a:r>
              <a:r>
                <a:rPr lang="zh-CN" altLang="en-US"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年</a:t>
              </a:r>
              <a:r>
                <a:rPr lang="en-US" altLang="zh-CN"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11</a:t>
              </a:r>
              <a:r>
                <a:rPr lang="zh-CN" altLang="en-US"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月</a:t>
              </a:r>
              <a:endParaRPr lang="zh-CN" altLang="en-US"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联系人：杨经理</a:t>
              </a:r>
              <a:endParaRPr lang="zh-CN" altLang="en-US"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rPr>
                <a:t>15900509652</a:t>
              </a:r>
              <a:endParaRPr lang="en-US" altLang="zh-CN" sz="1400" b="1" dirty="0">
                <a:solidFill>
                  <a:sysClr val="windowText" lastClr="000000">
                    <a:lumMod val="75000"/>
                    <a:lumOff val="25000"/>
                  </a:sysClr>
                </a:solidFill>
                <a:latin typeface="Arial" panose="020B0604020202090204"/>
                <a:cs typeface="微软雅黑" panose="020B0503020204020204" pitchFamily="34" charset="-122"/>
                <a:sym typeface="Arial" panose="020B0604020202090204" pitchFamily="34" charset="0"/>
              </a:endParaRPr>
            </a:p>
          </p:txBody>
        </p:sp>
      </p:grpSp>
      <p:sp>
        <p:nvSpPr>
          <p:cNvPr id="19" name="圆角矩形 18"/>
          <p:cNvSpPr/>
          <p:nvPr/>
        </p:nvSpPr>
        <p:spPr>
          <a:xfrm>
            <a:off x="862432" y="1660140"/>
            <a:ext cx="1269437" cy="543229"/>
          </a:xfrm>
          <a:prstGeom prst="roundRect">
            <a:avLst/>
          </a:prstGeom>
          <a:solidFill>
            <a:srgbClr val="D3381C"/>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spc="-300" dirty="0">
                <a:solidFill>
                  <a:schemeClr val="bg1"/>
                </a:solidFill>
                <a:latin typeface="Helvetica Condensed" panose="020B0606020202030204" pitchFamily="34" charset="0"/>
              </a:rPr>
              <a:t>2021</a:t>
            </a:r>
            <a:endParaRPr lang="en-US" altLang="zh-CN" sz="3600" b="1" spc="-300" dirty="0">
              <a:solidFill>
                <a:schemeClr val="bg1"/>
              </a:solidFill>
              <a:latin typeface="Helvetica Condensed" panose="020B0606020202030204" pitchFamily="34" charset="0"/>
            </a:endParaRPr>
          </a:p>
        </p:txBody>
      </p:sp>
      <p:sp>
        <p:nvSpPr>
          <p:cNvPr id="20" name="矩形 19"/>
          <p:cNvSpPr/>
          <p:nvPr/>
        </p:nvSpPr>
        <p:spPr>
          <a:xfrm>
            <a:off x="746855" y="2381821"/>
            <a:ext cx="2928620" cy="175323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1240">
              <a:defRPr/>
            </a:pPr>
            <a:r>
              <a:rPr lang="zh-CN" altLang="en-US" sz="5400" b="1" dirty="0">
                <a:solidFill>
                  <a:schemeClr val="tx2">
                    <a:lumMod val="75000"/>
                  </a:schemeClr>
                </a:solidFill>
                <a:latin typeface="微软雅黑" panose="020B0503020204020204" pitchFamily="34" charset="-122"/>
                <a:cs typeface="Arial" panose="020B0604020202090204" pitchFamily="34" charset="0"/>
              </a:rPr>
              <a:t>永成</a:t>
            </a:r>
            <a:endParaRPr lang="en-US" altLang="zh-CN" sz="5400" b="1" dirty="0">
              <a:solidFill>
                <a:schemeClr val="tx2">
                  <a:lumMod val="75000"/>
                </a:schemeClr>
              </a:solidFill>
              <a:latin typeface="微软雅黑" panose="020B0503020204020204" pitchFamily="34" charset="-122"/>
              <a:cs typeface="Arial" panose="020B0604020202090204" pitchFamily="34" charset="0"/>
            </a:endParaRPr>
          </a:p>
          <a:p>
            <a:pPr defTabSz="1031240">
              <a:defRPr/>
            </a:pPr>
            <a:r>
              <a:rPr lang="zh-CN" altLang="en-US" sz="5400" b="1" dirty="0">
                <a:solidFill>
                  <a:schemeClr val="tx2">
                    <a:lumMod val="75000"/>
                  </a:schemeClr>
                </a:solidFill>
                <a:latin typeface="微软雅黑" panose="020B0503020204020204" pitchFamily="34" charset="-122"/>
                <a:cs typeface="Arial" panose="020B0604020202090204" pitchFamily="34" charset="0"/>
              </a:rPr>
              <a:t>前瞻分享</a:t>
            </a:r>
            <a:endParaRPr lang="en-US" altLang="zh-CN" sz="5400" b="1" dirty="0">
              <a:solidFill>
                <a:schemeClr val="tx2">
                  <a:lumMod val="75000"/>
                </a:schemeClr>
              </a:solidFill>
              <a:latin typeface="微软雅黑" panose="020B0503020204020204" pitchFamily="34" charset="-122"/>
              <a:cs typeface="Arial" panose="020B0604020202090204" pitchFamily="34" charset="0"/>
            </a:endParaRPr>
          </a:p>
        </p:txBody>
      </p:sp>
      <p:sp>
        <p:nvSpPr>
          <p:cNvPr id="21" name="圆角矩形 20"/>
          <p:cNvSpPr/>
          <p:nvPr/>
        </p:nvSpPr>
        <p:spPr>
          <a:xfrm>
            <a:off x="874490" y="4216973"/>
            <a:ext cx="7381682" cy="340519"/>
          </a:xfrm>
          <a:prstGeom prst="roundRect">
            <a:avLst/>
          </a:prstGeom>
          <a:solidFill>
            <a:srgbClr val="D3381C"/>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chemeClr val="bg1"/>
                </a:solidFill>
                <a:effectLst>
                  <a:outerShdw blurRad="38100" dist="38100" dir="2700000" algn="tl">
                    <a:srgbClr val="000000">
                      <a:alpha val="43137"/>
                    </a:srgbClr>
                  </a:outerShdw>
                </a:effectLst>
                <a:latin typeface="+mj-ea"/>
              </a:rPr>
              <a:t>UNIONCALLING</a:t>
            </a:r>
            <a:endParaRPr lang="zh-CN" altLang="en-US" sz="1400" b="1" dirty="0">
              <a:solidFill>
                <a:schemeClr val="bg1"/>
              </a:solidFill>
              <a:effectLst>
                <a:outerShdw blurRad="38100" dist="38100" dir="2700000" algn="tl">
                  <a:srgbClr val="000000">
                    <a:alpha val="43137"/>
                  </a:srgbClr>
                </a:outerShdw>
              </a:effectLst>
              <a:latin typeface="+mj-ea"/>
            </a:endParaRPr>
          </a:p>
        </p:txBody>
      </p:sp>
      <p:sp>
        <p:nvSpPr>
          <p:cNvPr id="9" name="object 9"/>
          <p:cNvSpPr/>
          <p:nvPr/>
        </p:nvSpPr>
        <p:spPr>
          <a:xfrm>
            <a:off x="11335286" y="266428"/>
            <a:ext cx="666214" cy="606290"/>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3"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0"/>
            <a:ext cx="2979294" cy="6887026"/>
          </a:xfrm>
          <a:custGeom>
            <a:avLst/>
            <a:gdLst>
              <a:gd name="connsiteX0" fmla="*/ 2772227 w 4286023"/>
              <a:gd name="connsiteY0" fmla="*/ 0 h 6887026"/>
              <a:gd name="connsiteX1" fmla="*/ 2781629 w 4286023"/>
              <a:gd name="connsiteY1" fmla="*/ 14512 h 6887026"/>
              <a:gd name="connsiteX2" fmla="*/ 2815771 w 4286023"/>
              <a:gd name="connsiteY2" fmla="*/ 14512 h 6887026"/>
              <a:gd name="connsiteX3" fmla="*/ 2815332 w 4286023"/>
              <a:gd name="connsiteY3" fmla="*/ 66530 h 6887026"/>
              <a:gd name="connsiteX4" fmla="*/ 4286023 w 4286023"/>
              <a:gd name="connsiteY4" fmla="*/ 2336458 h 6887026"/>
              <a:gd name="connsiteX5" fmla="*/ 2776472 w 4286023"/>
              <a:gd name="connsiteY5" fmla="*/ 4666364 h 6887026"/>
              <a:gd name="connsiteX6" fmla="*/ 2757712 w 4286023"/>
              <a:gd name="connsiteY6" fmla="*/ 6887026 h 6887026"/>
              <a:gd name="connsiteX7" fmla="*/ 0 w 4286023"/>
              <a:gd name="connsiteY7" fmla="*/ 6872512 h 6887026"/>
              <a:gd name="connsiteX8" fmla="*/ 0 w 4286023"/>
              <a:gd name="connsiteY8" fmla="*/ 14512 h 6887026"/>
              <a:gd name="connsiteX9" fmla="*/ 2772227 w 4286023"/>
              <a:gd name="connsiteY9" fmla="*/ 14512 h 688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6023" h="6887026">
                <a:moveTo>
                  <a:pt x="2772227" y="0"/>
                </a:moveTo>
                <a:lnTo>
                  <a:pt x="2781629" y="14512"/>
                </a:lnTo>
                <a:lnTo>
                  <a:pt x="2815771" y="14512"/>
                </a:lnTo>
                <a:lnTo>
                  <a:pt x="2815332" y="66530"/>
                </a:lnTo>
                <a:lnTo>
                  <a:pt x="4286023" y="2336458"/>
                </a:lnTo>
                <a:lnTo>
                  <a:pt x="2776472" y="4666364"/>
                </a:lnTo>
                <a:lnTo>
                  <a:pt x="2757712" y="6887026"/>
                </a:lnTo>
                <a:lnTo>
                  <a:pt x="0" y="6872512"/>
                </a:lnTo>
                <a:lnTo>
                  <a:pt x="0" y="14512"/>
                </a:lnTo>
                <a:lnTo>
                  <a:pt x="2772227" y="14512"/>
                </a:lnTo>
                <a:close/>
              </a:path>
            </a:pathLst>
          </a:custGeom>
          <a:blipFill>
            <a:blip r:embed="rId1"/>
            <a:srcRect/>
            <a:stretch>
              <a:fillRect l="-438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4" name="Freeform 6914"/>
          <p:cNvSpPr/>
          <p:nvPr/>
        </p:nvSpPr>
        <p:spPr bwMode="auto">
          <a:xfrm>
            <a:off x="1362301" y="14514"/>
            <a:ext cx="2120900" cy="2244725"/>
          </a:xfrm>
          <a:custGeom>
            <a:avLst/>
            <a:gdLst>
              <a:gd name="T0" fmla="*/ 1040 w 1336"/>
              <a:gd name="T1" fmla="*/ 0 h 1414"/>
              <a:gd name="T2" fmla="*/ 1336 w 1336"/>
              <a:gd name="T3" fmla="*/ 513 h 1414"/>
              <a:gd name="T4" fmla="*/ 816 w 1336"/>
              <a:gd name="T5" fmla="*/ 1414 h 1414"/>
              <a:gd name="T6" fmla="*/ 0 w 1336"/>
              <a:gd name="T7" fmla="*/ 0 h 1414"/>
              <a:gd name="T8" fmla="*/ 1040 w 1336"/>
              <a:gd name="T9" fmla="*/ 0 h 1414"/>
            </a:gdLst>
            <a:ahLst/>
            <a:cxnLst>
              <a:cxn ang="0">
                <a:pos x="T0" y="T1"/>
              </a:cxn>
              <a:cxn ang="0">
                <a:pos x="T2" y="T3"/>
              </a:cxn>
              <a:cxn ang="0">
                <a:pos x="T4" y="T5"/>
              </a:cxn>
              <a:cxn ang="0">
                <a:pos x="T6" y="T7"/>
              </a:cxn>
              <a:cxn ang="0">
                <a:pos x="T8" y="T9"/>
              </a:cxn>
            </a:cxnLst>
            <a:rect l="0" t="0" r="r" b="b"/>
            <a:pathLst>
              <a:path w="1336" h="1414">
                <a:moveTo>
                  <a:pt x="1040" y="0"/>
                </a:moveTo>
                <a:lnTo>
                  <a:pt x="1336" y="513"/>
                </a:lnTo>
                <a:lnTo>
                  <a:pt x="816" y="1414"/>
                </a:lnTo>
                <a:lnTo>
                  <a:pt x="0" y="0"/>
                </a:lnTo>
                <a:lnTo>
                  <a:pt x="1040"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5" name="Freeform 6915"/>
          <p:cNvSpPr/>
          <p:nvPr/>
        </p:nvSpPr>
        <p:spPr bwMode="auto">
          <a:xfrm>
            <a:off x="1112837" y="4614862"/>
            <a:ext cx="2590800" cy="2243138"/>
          </a:xfrm>
          <a:custGeom>
            <a:avLst/>
            <a:gdLst>
              <a:gd name="T0" fmla="*/ 1632 w 1632"/>
              <a:gd name="T1" fmla="*/ 1413 h 1413"/>
              <a:gd name="T2" fmla="*/ 816 w 1632"/>
              <a:gd name="T3" fmla="*/ 0 h 1413"/>
              <a:gd name="T4" fmla="*/ 0 w 1632"/>
              <a:gd name="T5" fmla="*/ 1413 h 1413"/>
              <a:gd name="T6" fmla="*/ 1632 w 1632"/>
              <a:gd name="T7" fmla="*/ 1413 h 1413"/>
            </a:gdLst>
            <a:ahLst/>
            <a:cxnLst>
              <a:cxn ang="0">
                <a:pos x="T0" y="T1"/>
              </a:cxn>
              <a:cxn ang="0">
                <a:pos x="T2" y="T3"/>
              </a:cxn>
              <a:cxn ang="0">
                <a:pos x="T4" y="T5"/>
              </a:cxn>
              <a:cxn ang="0">
                <a:pos x="T6" y="T7"/>
              </a:cxn>
            </a:cxnLst>
            <a:rect l="0" t="0" r="r" b="b"/>
            <a:pathLst>
              <a:path w="1632" h="1413">
                <a:moveTo>
                  <a:pt x="1632" y="1413"/>
                </a:moveTo>
                <a:lnTo>
                  <a:pt x="816" y="0"/>
                </a:lnTo>
                <a:lnTo>
                  <a:pt x="0" y="1413"/>
                </a:lnTo>
                <a:lnTo>
                  <a:pt x="1632" y="1413"/>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6" name="Freeform 6916"/>
          <p:cNvSpPr/>
          <p:nvPr/>
        </p:nvSpPr>
        <p:spPr bwMode="auto">
          <a:xfrm>
            <a:off x="555625" y="1812925"/>
            <a:ext cx="3190875" cy="5045075"/>
          </a:xfrm>
          <a:custGeom>
            <a:avLst/>
            <a:gdLst>
              <a:gd name="T0" fmla="*/ 0 w 2010"/>
              <a:gd name="T1" fmla="*/ 3178 h 3178"/>
              <a:gd name="T2" fmla="*/ 1835 w 2010"/>
              <a:gd name="T3" fmla="*/ 0 h 3178"/>
              <a:gd name="T4" fmla="*/ 2010 w 2010"/>
              <a:gd name="T5" fmla="*/ 303 h 3178"/>
              <a:gd name="T6" fmla="*/ 351 w 2010"/>
              <a:gd name="T7" fmla="*/ 3178 h 3178"/>
              <a:gd name="T8" fmla="*/ 0 w 2010"/>
              <a:gd name="T9" fmla="*/ 3178 h 3178"/>
            </a:gdLst>
            <a:ahLst/>
            <a:cxnLst>
              <a:cxn ang="0">
                <a:pos x="T0" y="T1"/>
              </a:cxn>
              <a:cxn ang="0">
                <a:pos x="T2" y="T3"/>
              </a:cxn>
              <a:cxn ang="0">
                <a:pos x="T4" y="T5"/>
              </a:cxn>
              <a:cxn ang="0">
                <a:pos x="T6" y="T7"/>
              </a:cxn>
              <a:cxn ang="0">
                <a:pos x="T8" y="T9"/>
              </a:cxn>
            </a:cxnLst>
            <a:rect l="0" t="0" r="r" b="b"/>
            <a:pathLst>
              <a:path w="2010" h="3178">
                <a:moveTo>
                  <a:pt x="0" y="3178"/>
                </a:moveTo>
                <a:lnTo>
                  <a:pt x="1835" y="0"/>
                </a:lnTo>
                <a:lnTo>
                  <a:pt x="2010" y="303"/>
                </a:lnTo>
                <a:lnTo>
                  <a:pt x="351" y="3178"/>
                </a:lnTo>
                <a:lnTo>
                  <a:pt x="0" y="3178"/>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17" name="Freeform 6917"/>
          <p:cNvSpPr/>
          <p:nvPr/>
        </p:nvSpPr>
        <p:spPr bwMode="auto">
          <a:xfrm>
            <a:off x="0" y="817562"/>
            <a:ext cx="3765550" cy="6040438"/>
          </a:xfrm>
          <a:custGeom>
            <a:avLst/>
            <a:gdLst>
              <a:gd name="T0" fmla="*/ 0 w 2372"/>
              <a:gd name="T1" fmla="*/ 3805 h 3805"/>
              <a:gd name="T2" fmla="*/ 2197 w 2372"/>
              <a:gd name="T3" fmla="*/ 0 h 3805"/>
              <a:gd name="T4" fmla="*/ 2372 w 2372"/>
              <a:gd name="T5" fmla="*/ 304 h 3805"/>
              <a:gd name="T6" fmla="*/ 350 w 2372"/>
              <a:gd name="T7" fmla="*/ 3805 h 3805"/>
              <a:gd name="T8" fmla="*/ 0 w 2372"/>
              <a:gd name="T9" fmla="*/ 3805 h 3805"/>
            </a:gdLst>
            <a:ahLst/>
            <a:cxnLst>
              <a:cxn ang="0">
                <a:pos x="T0" y="T1"/>
              </a:cxn>
              <a:cxn ang="0">
                <a:pos x="T2" y="T3"/>
              </a:cxn>
              <a:cxn ang="0">
                <a:pos x="T4" y="T5"/>
              </a:cxn>
              <a:cxn ang="0">
                <a:pos x="T6" y="T7"/>
              </a:cxn>
              <a:cxn ang="0">
                <a:pos x="T8" y="T9"/>
              </a:cxn>
            </a:cxnLst>
            <a:rect l="0" t="0" r="r" b="b"/>
            <a:pathLst>
              <a:path w="2372" h="3805">
                <a:moveTo>
                  <a:pt x="0" y="3805"/>
                </a:moveTo>
                <a:lnTo>
                  <a:pt x="2197" y="0"/>
                </a:lnTo>
                <a:lnTo>
                  <a:pt x="2372" y="304"/>
                </a:lnTo>
                <a:lnTo>
                  <a:pt x="350" y="3805"/>
                </a:lnTo>
                <a:lnTo>
                  <a:pt x="0" y="3805"/>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ïṡḻíḍê"/>
          <p:cNvSpPr txBox="1"/>
          <p:nvPr/>
        </p:nvSpPr>
        <p:spPr bwMode="auto">
          <a:xfrm>
            <a:off x="5996365" y="4086368"/>
            <a:ext cx="3791056" cy="69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defTabSz="913765">
              <a:spcBef>
                <a:spcPct val="0"/>
              </a:spcBef>
              <a:defRPr/>
            </a:pPr>
            <a:r>
              <a:rPr lang="zh-CN" altLang="en-US" sz="4000" b="1" dirty="0">
                <a:latin typeface="+mj-ea"/>
              </a:rPr>
              <a:t>企业介绍及环境</a:t>
            </a:r>
            <a:endParaRPr lang="zh-CN" altLang="en-US" sz="4000" b="1" dirty="0">
              <a:latin typeface="+mj-ea"/>
            </a:endParaRPr>
          </a:p>
        </p:txBody>
      </p:sp>
      <p:grpSp>
        <p:nvGrpSpPr>
          <p:cNvPr id="5" name="组合 4"/>
          <p:cNvGrpSpPr/>
          <p:nvPr/>
        </p:nvGrpSpPr>
        <p:grpSpPr>
          <a:xfrm>
            <a:off x="6987733" y="1812925"/>
            <a:ext cx="1495553" cy="2181036"/>
            <a:chOff x="6382702" y="2149648"/>
            <a:chExt cx="1656625" cy="2415935"/>
          </a:xfrm>
        </p:grpSpPr>
        <p:grpSp>
          <p:nvGrpSpPr>
            <p:cNvPr id="11" name="组合 10"/>
            <p:cNvGrpSpPr/>
            <p:nvPr/>
          </p:nvGrpSpPr>
          <p:grpSpPr>
            <a:xfrm>
              <a:off x="6382702" y="2149648"/>
              <a:ext cx="1656625" cy="2195340"/>
              <a:chOff x="838994" y="1290926"/>
              <a:chExt cx="1656913" cy="2196018"/>
            </a:xfrm>
          </p:grpSpPr>
          <p:sp>
            <p:nvSpPr>
              <p:cNvPr id="1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D3381C"/>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1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pic>
            <p:nvPicPr>
              <p:cNvPr id="14" name="图片 13"/>
              <p:cNvPicPr>
                <a:picLocks noChangeAspect="1"/>
              </p:cNvPicPr>
              <p:nvPr/>
            </p:nvPicPr>
            <p:blipFill rotWithShape="1">
              <a:blip r:embed="rId2" cstate="screen"/>
              <a:srcRect/>
              <a:stretch>
                <a:fillRect/>
              </a:stretch>
            </p:blipFill>
            <p:spPr>
              <a:xfrm>
                <a:off x="1435838" y="1290926"/>
                <a:ext cx="76891" cy="552293"/>
              </a:xfrm>
              <a:prstGeom prst="rect">
                <a:avLst/>
              </a:prstGeom>
            </p:spPr>
          </p:pic>
          <p:pic>
            <p:nvPicPr>
              <p:cNvPr id="15" name="图片 14"/>
              <p:cNvPicPr>
                <a:picLocks noChangeAspect="1"/>
              </p:cNvPicPr>
              <p:nvPr/>
            </p:nvPicPr>
            <p:blipFill rotWithShape="1">
              <a:blip r:embed="rId2" cstate="screen"/>
              <a:srcRect/>
              <a:stretch>
                <a:fillRect/>
              </a:stretch>
            </p:blipFill>
            <p:spPr>
              <a:xfrm flipH="1">
                <a:off x="1847283" y="1290926"/>
                <a:ext cx="76891" cy="552293"/>
              </a:xfrm>
              <a:prstGeom prst="rect">
                <a:avLst/>
              </a:prstGeom>
            </p:spPr>
          </p:pic>
          <p:sp>
            <p:nvSpPr>
              <p:cNvPr id="16" name="矩形 15"/>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7020603050A0204"/>
                  <a:ea typeface="宋体" panose="02010600030101010101" charset="-122"/>
                  <a:cs typeface="+mn-cs"/>
                </a:endParaRPr>
              </a:p>
            </p:txBody>
          </p:sp>
        </p:grpSp>
        <p:sp>
          <p:nvSpPr>
            <p:cNvPr id="17" name="等腰三角形 15"/>
            <p:cNvSpPr>
              <a:spLocks noChangeArrowheads="1"/>
            </p:cNvSpPr>
            <p:nvPr/>
          </p:nvSpPr>
          <p:spPr bwMode="auto">
            <a:xfrm flipV="1">
              <a:off x="7168377" y="4421165"/>
              <a:ext cx="215863" cy="144418"/>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lstStyle/>
            <a:p>
              <a:pPr defTabSz="913765"/>
              <a:endParaRPr lang="zh-CN" altLang="zh-CN" b="0">
                <a:ea typeface="宋体" panose="02010600030101010101" charset="-122"/>
                <a:cs typeface="宋体" panose="02010600030101010101" charset="-122"/>
              </a:endParaRPr>
            </a:p>
          </p:txBody>
        </p:sp>
        <p:sp>
          <p:nvSpPr>
            <p:cNvPr id="21" name="Freeform 48"/>
            <p:cNvSpPr>
              <a:spLocks noEditPoints="1"/>
            </p:cNvSpPr>
            <p:nvPr/>
          </p:nvSpPr>
          <p:spPr bwMode="auto">
            <a:xfrm>
              <a:off x="6945887" y="3180355"/>
              <a:ext cx="555358" cy="60400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D3381C"/>
            </a:solidFill>
            <a:ln>
              <a:noFill/>
            </a:ln>
          </p:spPr>
          <p:txBody>
            <a:bodyPr vert="horz" wrap="square" lIns="68580" tIns="34290" rIns="68580" bIns="34290" numCol="1" anchor="t" anchorCtr="0" compatLnSpc="1"/>
            <a:lstStyle/>
            <a:p>
              <a:pPr>
                <a:defRPr/>
              </a:pPr>
              <a:endParaRPr lang="zh-CN" altLang="en-US" sz="1015" kern="0">
                <a:solidFill>
                  <a:sysClr val="windowText" lastClr="000000"/>
                </a:solidFill>
                <a:latin typeface="Arial" panose="020B060402020209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7"/>
          <p:cNvSpPr txBox="1">
            <a:spLocks noChangeArrowheads="1"/>
          </p:cNvSpPr>
          <p:nvPr/>
        </p:nvSpPr>
        <p:spPr bwMode="auto">
          <a:xfrm>
            <a:off x="733480" y="487349"/>
            <a:ext cx="5795963" cy="519112"/>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公司概述</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2"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 name="内容占位符 2"/>
          <p:cNvSpPr txBox="1"/>
          <p:nvPr/>
        </p:nvSpPr>
        <p:spPr>
          <a:xfrm>
            <a:off x="675815" y="1266660"/>
            <a:ext cx="6285470" cy="5184576"/>
          </a:xfrm>
          <a:prstGeom prst="rect">
            <a:avLst/>
          </a:prstGeom>
        </p:spPr>
        <p:txBody>
          <a:bodyPr vert="horz" lIns="91440" tIns="45720" rIns="91440" bIns="45720" rtlCol="0">
            <a:normAutofit lnSpcReduction="10000"/>
          </a:bodyPr>
          <a:lstStyle/>
          <a:p>
            <a:r>
              <a:rPr lang="zh-CN" altLang="zh-CN" sz="1500" b="1" dirty="0"/>
              <a:t>我们对产业的深刻理解与专注</a:t>
            </a:r>
            <a:endParaRPr lang="en-US" altLang="zh-CN" sz="1500" b="1" dirty="0"/>
          </a:p>
          <a:p>
            <a:pPr>
              <a:lnSpc>
                <a:spcPct val="120000"/>
              </a:lnSpc>
            </a:pPr>
            <a:endParaRPr lang="en-US" altLang="zh-CN" sz="1500" b="1" dirty="0"/>
          </a:p>
          <a:p>
            <a:pPr>
              <a:lnSpc>
                <a:spcPct val="120000"/>
              </a:lnSpc>
            </a:pPr>
            <a:endParaRPr lang="en-US" altLang="zh-CN" sz="1500" b="1" dirty="0"/>
          </a:p>
          <a:p>
            <a:pPr>
              <a:lnSpc>
                <a:spcPct val="160000"/>
              </a:lnSpc>
            </a:pPr>
            <a:r>
              <a:rPr lang="en-US" altLang="zh-CN" sz="1500" dirty="0"/>
              <a:t>         </a:t>
            </a:r>
            <a:r>
              <a:rPr lang="zh-CN" altLang="en-US" sz="2000" dirty="0"/>
              <a:t>上海永成电子商务有限公司专注于现代服务业项目运营管理和项目团队管理业务</a:t>
            </a:r>
            <a:r>
              <a:rPr lang="zh-CN" altLang="zh-CN" sz="2000" dirty="0"/>
              <a:t>。</a:t>
            </a:r>
            <a:endParaRPr lang="en-US" altLang="zh-CN" sz="1500" dirty="0"/>
          </a:p>
          <a:p>
            <a:pPr>
              <a:lnSpc>
                <a:spcPct val="160000"/>
              </a:lnSpc>
            </a:pPr>
            <a:r>
              <a:rPr lang="en-US" altLang="zh-CN" sz="1500" dirty="0"/>
              <a:t>         </a:t>
            </a:r>
            <a:endParaRPr lang="en-US" altLang="zh-CN" sz="1500" dirty="0"/>
          </a:p>
          <a:p>
            <a:pPr>
              <a:lnSpc>
                <a:spcPct val="160000"/>
              </a:lnSpc>
            </a:pPr>
            <a:r>
              <a:rPr lang="en-US" altLang="zh-CN" sz="1500" dirty="0"/>
              <a:t>        </a:t>
            </a:r>
            <a:r>
              <a:rPr lang="zh-CN" altLang="zh-CN" sz="2000" dirty="0"/>
              <a:t>基于专业的分工，我们为我们的合作伙伴定制了多样化的专业</a:t>
            </a:r>
            <a:r>
              <a:rPr lang="zh-CN" altLang="en-US" sz="2000" dirty="0"/>
              <a:t>客服</a:t>
            </a:r>
            <a:r>
              <a:rPr lang="zh-CN" altLang="zh-CN" sz="2000" dirty="0"/>
              <a:t>中心服务，使我们的合作伙伴可以专注于自身核心业务，省时，省力，同时享受我们为其带来</a:t>
            </a:r>
            <a:r>
              <a:rPr lang="zh-CN" altLang="en-US" sz="2000" dirty="0"/>
              <a:t>客服</a:t>
            </a:r>
            <a:r>
              <a:rPr lang="zh-CN" altLang="zh-CN" sz="2000" dirty="0"/>
              <a:t>中心的新技术与新应用。</a:t>
            </a:r>
            <a:endParaRPr lang="zh-CN" altLang="zh-CN" sz="2000" dirty="0"/>
          </a:p>
          <a:p>
            <a:pPr lvl="0"/>
            <a:endParaRPr lang="en-US" altLang="zh-CN" sz="1500" dirty="0"/>
          </a:p>
          <a:p>
            <a:pPr lvl="0"/>
            <a:endParaRPr lang="en-US" altLang="zh-CN" sz="1500" dirty="0"/>
          </a:p>
          <a:p>
            <a:endParaRPr lang="en-US" altLang="zh-CN" sz="1500" dirty="0"/>
          </a:p>
          <a:p>
            <a:endParaRPr lang="zh-CN" altLang="zh-CN" sz="1600" dirty="0"/>
          </a:p>
          <a:p>
            <a:r>
              <a:rPr lang="en-US" altLang="zh-CN" sz="1600" dirty="0"/>
              <a:t> </a:t>
            </a:r>
            <a:endParaRPr lang="zh-CN" altLang="zh-CN" sz="1600" dirty="0"/>
          </a:p>
        </p:txBody>
      </p:sp>
      <p:sp>
        <p:nvSpPr>
          <p:cNvPr id="3" name="object 9"/>
          <p:cNvSpPr/>
          <p:nvPr/>
        </p:nvSpPr>
        <p:spPr>
          <a:xfrm>
            <a:off x="11335286" y="266428"/>
            <a:ext cx="666214" cy="606290"/>
          </a:xfrm>
          <a:prstGeom prst="rect">
            <a:avLst/>
          </a:prstGeom>
          <a:blipFill>
            <a:blip r:embed="rId1" cstate="print"/>
            <a:stretch>
              <a:fillRect/>
            </a:stretch>
          </a:blipFill>
        </p:spPr>
        <p:txBody>
          <a:bodyPr wrap="square" lIns="0" tIns="0" rIns="0" bIns="0" rtlCol="0"/>
          <a:lstStyle/>
          <a:p/>
        </p:txBody>
      </p:sp>
      <p:sp>
        <p:nvSpPr>
          <p:cNvPr id="4" name="object 10"/>
          <p:cNvSpPr/>
          <p:nvPr/>
        </p:nvSpPr>
        <p:spPr>
          <a:xfrm>
            <a:off x="10152414" y="611530"/>
            <a:ext cx="1234456" cy="31556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7"/>
          <p:cNvSpPr txBox="1">
            <a:spLocks noChangeArrowheads="1"/>
          </p:cNvSpPr>
          <p:nvPr/>
        </p:nvSpPr>
        <p:spPr bwMode="auto">
          <a:xfrm>
            <a:off x="733480" y="479508"/>
            <a:ext cx="4945268" cy="523220"/>
          </a:xfrm>
          <a:prstGeom prst="rect">
            <a:avLst/>
          </a:prstGeom>
          <a:noFill/>
          <a:ln w="9525">
            <a:noFill/>
            <a:miter lim="800000"/>
          </a:ln>
          <a:effectLst/>
        </p:spPr>
        <p:txBody>
          <a:bodyPr wrap="square">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我们的服务</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9" name="Picture 2"/>
          <p:cNvPicPr>
            <a:picLocks noChangeAspect="1" noChangeArrowheads="1"/>
          </p:cNvPicPr>
          <p:nvPr/>
        </p:nvPicPr>
        <p:blipFill>
          <a:blip r:embed="rId1" cstate="print"/>
          <a:srcRect/>
          <a:stretch>
            <a:fillRect/>
          </a:stretch>
        </p:blipFill>
        <p:spPr bwMode="auto">
          <a:xfrm>
            <a:off x="3130806" y="915968"/>
            <a:ext cx="5660653" cy="5141129"/>
          </a:xfrm>
          <a:prstGeom prst="rect">
            <a:avLst/>
          </a:prstGeom>
          <a:noFill/>
          <a:ln w="9525">
            <a:noFill/>
            <a:miter lim="800000"/>
            <a:headEnd/>
            <a:tailEnd/>
          </a:ln>
        </p:spPr>
      </p:pic>
      <p:sp>
        <p:nvSpPr>
          <p:cNvPr id="11" name="object 9"/>
          <p:cNvSpPr/>
          <p:nvPr/>
        </p:nvSpPr>
        <p:spPr>
          <a:xfrm>
            <a:off x="11335286" y="266428"/>
            <a:ext cx="666214" cy="606290"/>
          </a:xfrm>
          <a:prstGeom prst="rect">
            <a:avLst/>
          </a:prstGeom>
          <a:blipFill>
            <a:blip r:embed="rId2" cstate="print"/>
            <a:stretch>
              <a:fillRect/>
            </a:stretch>
          </a:blipFill>
        </p:spPr>
        <p:txBody>
          <a:bodyPr wrap="square" lIns="0" tIns="0" rIns="0" bIns="0" rtlCol="0"/>
          <a:lstStyle/>
          <a:p/>
        </p:txBody>
      </p:sp>
      <p:sp>
        <p:nvSpPr>
          <p:cNvPr id="12" name="object 10"/>
          <p:cNvSpPr/>
          <p:nvPr/>
        </p:nvSpPr>
        <p:spPr>
          <a:xfrm>
            <a:off x="10152414" y="611530"/>
            <a:ext cx="1234456" cy="315569"/>
          </a:xfrm>
          <a:prstGeom prst="rect">
            <a:avLst/>
          </a:prstGeom>
          <a:blipFill>
            <a:blip r:embed="rId3"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554805" y="1329613"/>
            <a:ext cx="9197524" cy="4553393"/>
          </a:xfrm>
          <a:prstGeom prst="rect">
            <a:avLst/>
          </a:prstGeom>
        </p:spPr>
      </p:pic>
      <p:sp>
        <p:nvSpPr>
          <p:cNvPr id="12" name="Text Box 27"/>
          <p:cNvSpPr txBox="1">
            <a:spLocks noChangeArrowheads="1"/>
          </p:cNvSpPr>
          <p:nvPr/>
        </p:nvSpPr>
        <p:spPr bwMode="auto">
          <a:xfrm>
            <a:off x="733480" y="474747"/>
            <a:ext cx="5795963" cy="521970"/>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永成上海运营中心</a:t>
            </a: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 name="object 9"/>
          <p:cNvSpPr/>
          <p:nvPr/>
        </p:nvSpPr>
        <p:spPr>
          <a:xfrm>
            <a:off x="11335286" y="266428"/>
            <a:ext cx="666214" cy="606290"/>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3"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1169551"/>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运营中心实景图</a:t>
            </a:r>
            <a:endParaRPr kumimoji="1" lang="zh-CN" altLang="zh-CN" sz="2800" b="1" dirty="0">
              <a:solidFill>
                <a:srgbClr val="000066"/>
              </a:solidFill>
              <a:effectLst>
                <a:outerShdw blurRad="38100" dist="38100" dir="2700000" algn="tl">
                  <a:srgbClr val="C0C0C0"/>
                </a:outerShdw>
              </a:effectLst>
              <a:latin typeface="Arial" panose="020B0604020202090204" pitchFamily="34" charset="0"/>
            </a:endParaRPr>
          </a:p>
          <a:p>
            <a:pPr>
              <a:spcBef>
                <a:spcPct val="50000"/>
              </a:spcBef>
              <a:defRPr/>
            </a:pP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 name="组合 1"/>
          <p:cNvGrpSpPr/>
          <p:nvPr/>
        </p:nvGrpSpPr>
        <p:grpSpPr>
          <a:xfrm>
            <a:off x="829154" y="1004628"/>
            <a:ext cx="9114908" cy="5210628"/>
            <a:chOff x="1016452" y="984224"/>
            <a:chExt cx="9114908" cy="5210628"/>
          </a:xfrm>
        </p:grpSpPr>
        <p:pic>
          <p:nvPicPr>
            <p:cNvPr id="10" name="Picture 2" descr="c:\users\fujitsu\appdata\roaming\360se6\USERDA~1\Temp\1-1309~1.JPG"/>
            <p:cNvPicPr>
              <a:picLocks noChangeAspect="1" noChangeArrowheads="1"/>
            </p:cNvPicPr>
            <p:nvPr/>
          </p:nvPicPr>
          <p:blipFill>
            <a:blip r:embed="rId1" cstate="print"/>
            <a:srcRect/>
            <a:stretch>
              <a:fillRect/>
            </a:stretch>
          </p:blipFill>
          <p:spPr bwMode="auto">
            <a:xfrm>
              <a:off x="1016453" y="1047974"/>
              <a:ext cx="3750679" cy="2496546"/>
            </a:xfrm>
            <a:prstGeom prst="rect">
              <a:avLst/>
            </a:prstGeom>
            <a:noFill/>
          </p:spPr>
        </p:pic>
        <p:pic>
          <p:nvPicPr>
            <p:cNvPr id="13" name="Picture 4" descr="c:\users\fujitsu\appdata\roaming\360se6\USERDA~1\Temp\1-1309~2.JPG"/>
            <p:cNvPicPr>
              <a:picLocks noChangeAspect="1" noChangeArrowheads="1"/>
            </p:cNvPicPr>
            <p:nvPr/>
          </p:nvPicPr>
          <p:blipFill>
            <a:blip r:embed="rId2" cstate="print"/>
            <a:srcRect/>
            <a:stretch>
              <a:fillRect/>
            </a:stretch>
          </p:blipFill>
          <p:spPr bwMode="auto">
            <a:xfrm>
              <a:off x="5468988" y="1057906"/>
              <a:ext cx="3842592" cy="2496546"/>
            </a:xfrm>
            <a:prstGeom prst="rect">
              <a:avLst/>
            </a:prstGeom>
            <a:noFill/>
          </p:spPr>
        </p:pic>
        <p:pic>
          <p:nvPicPr>
            <p:cNvPr id="14" name="Picture 6" descr="c:\users\fujitsu\appdata\roaming\360se6\USERDA~1\Temp\1-1309~3.JPG"/>
            <p:cNvPicPr>
              <a:picLocks noChangeAspect="1" noChangeArrowheads="1"/>
            </p:cNvPicPr>
            <p:nvPr/>
          </p:nvPicPr>
          <p:blipFill>
            <a:blip r:embed="rId3" cstate="print"/>
            <a:srcRect/>
            <a:stretch>
              <a:fillRect/>
            </a:stretch>
          </p:blipFill>
          <p:spPr bwMode="auto">
            <a:xfrm>
              <a:off x="1016452" y="3636441"/>
              <a:ext cx="3750679" cy="2558411"/>
            </a:xfrm>
            <a:prstGeom prst="rect">
              <a:avLst/>
            </a:prstGeom>
            <a:noFill/>
          </p:spPr>
        </p:pic>
        <p:pic>
          <p:nvPicPr>
            <p:cNvPr id="15" name="Picture 7"/>
            <p:cNvPicPr>
              <a:picLocks noChangeAspect="1" noChangeArrowheads="1"/>
            </p:cNvPicPr>
            <p:nvPr/>
          </p:nvPicPr>
          <p:blipFill>
            <a:blip r:embed="rId4" cstate="print"/>
            <a:srcRect/>
            <a:stretch>
              <a:fillRect/>
            </a:stretch>
          </p:blipFill>
          <p:spPr bwMode="auto">
            <a:xfrm>
              <a:off x="5468988" y="3636441"/>
              <a:ext cx="3842592" cy="2558410"/>
            </a:xfrm>
            <a:prstGeom prst="rect">
              <a:avLst/>
            </a:prstGeom>
            <a:noFill/>
            <a:ln w="9525">
              <a:noFill/>
              <a:miter lim="800000"/>
              <a:headEnd/>
              <a:tailEnd/>
            </a:ln>
            <a:effectLst/>
          </p:spPr>
        </p:pic>
        <p:sp>
          <p:nvSpPr>
            <p:cNvPr id="16" name="Text Box 16"/>
            <p:cNvSpPr txBox="1">
              <a:spLocks noChangeArrowheads="1"/>
            </p:cNvSpPr>
            <p:nvPr/>
          </p:nvSpPr>
          <p:spPr bwMode="auto">
            <a:xfrm>
              <a:off x="4071010" y="984224"/>
              <a:ext cx="1868188" cy="1814036"/>
            </a:xfrm>
            <a:prstGeom prst="rect">
              <a:avLst/>
            </a:prstGeom>
            <a:noFill/>
            <a:ln w="9525">
              <a:noFill/>
              <a:miter lim="800000"/>
            </a:ln>
            <a:effectLst/>
          </p:spPr>
          <p:txBody>
            <a:bodyPr wrap="square" lIns="89611" tIns="44806" rIns="89611" bIns="44806">
              <a:spAutoFit/>
            </a:bodyPr>
            <a:lstStyle/>
            <a:p>
              <a:pPr algn="ctr" defTabSz="895350">
                <a:spcBef>
                  <a:spcPct val="0"/>
                </a:spcBef>
              </a:pPr>
              <a:r>
                <a:rPr kumimoji="1" lang="zh-CN" altLang="en-US" sz="1400" b="1" dirty="0">
                  <a:latin typeface="+mj-ea"/>
                  <a:ea typeface="+mj-ea"/>
                </a:rPr>
                <a:t>基</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层</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管</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理</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人</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员</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办</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公</a:t>
              </a:r>
              <a:endParaRPr kumimoji="1" lang="en-US" altLang="zh-CN" sz="1400" b="1" i="0" dirty="0">
                <a:effectLst/>
                <a:latin typeface="+mj-ea"/>
                <a:ea typeface="+mj-ea"/>
              </a:endParaRPr>
            </a:p>
          </p:txBody>
        </p:sp>
        <p:sp>
          <p:nvSpPr>
            <p:cNvPr id="17" name="Text Box 16"/>
            <p:cNvSpPr txBox="1">
              <a:spLocks noChangeArrowheads="1"/>
            </p:cNvSpPr>
            <p:nvPr/>
          </p:nvSpPr>
          <p:spPr bwMode="auto">
            <a:xfrm>
              <a:off x="8989984" y="1007765"/>
              <a:ext cx="1141376" cy="521374"/>
            </a:xfrm>
            <a:prstGeom prst="rect">
              <a:avLst/>
            </a:prstGeom>
            <a:noFill/>
            <a:ln w="9525">
              <a:noFill/>
              <a:miter lim="800000"/>
            </a:ln>
            <a:effectLst/>
          </p:spPr>
          <p:txBody>
            <a:bodyPr wrap="square" lIns="89611" tIns="44806" rIns="89611" bIns="44806">
              <a:spAutoFit/>
            </a:bodyPr>
            <a:lstStyle/>
            <a:p>
              <a:pPr algn="ctr" defTabSz="895350">
                <a:spcBef>
                  <a:spcPct val="0"/>
                </a:spcBef>
              </a:pPr>
              <a:r>
                <a:rPr kumimoji="1" lang="zh-CN" altLang="en-US" sz="1400" b="1" dirty="0">
                  <a:latin typeface="+mj-ea"/>
                  <a:ea typeface="+mj-ea"/>
                </a:rPr>
                <a:t>小</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组</a:t>
              </a:r>
              <a:endParaRPr kumimoji="1" lang="en-US" altLang="zh-CN" sz="1400" b="1" dirty="0">
                <a:latin typeface="+mj-ea"/>
                <a:ea typeface="+mj-ea"/>
              </a:endParaRPr>
            </a:p>
          </p:txBody>
        </p:sp>
        <p:sp>
          <p:nvSpPr>
            <p:cNvPr id="19" name="Text Box 16"/>
            <p:cNvSpPr txBox="1">
              <a:spLocks noChangeArrowheads="1"/>
            </p:cNvSpPr>
            <p:nvPr/>
          </p:nvSpPr>
          <p:spPr bwMode="auto">
            <a:xfrm>
              <a:off x="4578524" y="3600000"/>
              <a:ext cx="890464" cy="736818"/>
            </a:xfrm>
            <a:prstGeom prst="rect">
              <a:avLst/>
            </a:prstGeom>
            <a:noFill/>
            <a:ln w="9525">
              <a:noFill/>
              <a:miter lim="800000"/>
            </a:ln>
            <a:effectLst/>
          </p:spPr>
          <p:txBody>
            <a:bodyPr wrap="square" lIns="89611" tIns="44806" rIns="89611" bIns="44806">
              <a:spAutoFit/>
            </a:bodyPr>
            <a:lstStyle/>
            <a:p>
              <a:pPr algn="ctr" defTabSz="895350">
                <a:spcBef>
                  <a:spcPct val="0"/>
                </a:spcBef>
              </a:pPr>
              <a:r>
                <a:rPr kumimoji="1" lang="zh-CN" altLang="en-US" sz="1400" b="1" dirty="0">
                  <a:latin typeface="+mj-ea"/>
                  <a:ea typeface="+mj-ea"/>
                </a:rPr>
                <a:t>会</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议</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中</a:t>
              </a:r>
              <a:endParaRPr kumimoji="1" lang="en-US" altLang="zh-CN" sz="1400" b="1" dirty="0">
                <a:latin typeface="+mj-ea"/>
                <a:ea typeface="+mj-ea"/>
              </a:endParaRPr>
            </a:p>
          </p:txBody>
        </p:sp>
        <p:sp>
          <p:nvSpPr>
            <p:cNvPr id="20" name="Text Box 16"/>
            <p:cNvSpPr txBox="1">
              <a:spLocks noChangeArrowheads="1"/>
            </p:cNvSpPr>
            <p:nvPr/>
          </p:nvSpPr>
          <p:spPr bwMode="auto">
            <a:xfrm>
              <a:off x="9050582" y="3591760"/>
              <a:ext cx="1020180" cy="952261"/>
            </a:xfrm>
            <a:prstGeom prst="rect">
              <a:avLst/>
            </a:prstGeom>
            <a:noFill/>
            <a:ln w="9525">
              <a:noFill/>
              <a:miter lim="800000"/>
            </a:ln>
            <a:effectLst/>
          </p:spPr>
          <p:txBody>
            <a:bodyPr wrap="square" lIns="89611" tIns="44806" rIns="89611" bIns="44806">
              <a:spAutoFit/>
            </a:bodyPr>
            <a:lstStyle/>
            <a:p>
              <a:pPr algn="ctr" defTabSz="895350">
                <a:spcBef>
                  <a:spcPct val="0"/>
                </a:spcBef>
              </a:pPr>
              <a:r>
                <a:rPr kumimoji="1" lang="zh-CN" altLang="en-US" sz="1400" b="1" dirty="0">
                  <a:latin typeface="+mj-ea"/>
                  <a:ea typeface="+mj-ea"/>
                </a:rPr>
                <a:t>小</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组</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学</a:t>
              </a:r>
              <a:endParaRPr kumimoji="1" lang="en-US" altLang="zh-CN" sz="1400" b="1" dirty="0">
                <a:latin typeface="+mj-ea"/>
                <a:ea typeface="+mj-ea"/>
              </a:endParaRPr>
            </a:p>
            <a:p>
              <a:pPr algn="ctr" defTabSz="895350">
                <a:spcBef>
                  <a:spcPct val="0"/>
                </a:spcBef>
              </a:pPr>
              <a:r>
                <a:rPr kumimoji="1" lang="zh-CN" altLang="en-US" sz="1400" b="1" dirty="0">
                  <a:latin typeface="+mj-ea"/>
                  <a:ea typeface="+mj-ea"/>
                </a:rPr>
                <a:t>习</a:t>
              </a:r>
              <a:endParaRPr kumimoji="1" lang="en-US" altLang="zh-CN" sz="1400" b="1" dirty="0">
                <a:latin typeface="+mj-ea"/>
                <a:ea typeface="+mj-ea"/>
              </a:endParaRPr>
            </a:p>
          </p:txBody>
        </p:sp>
      </p:grpSp>
      <p:sp>
        <p:nvSpPr>
          <p:cNvPr id="9" name="object 9"/>
          <p:cNvSpPr/>
          <p:nvPr/>
        </p:nvSpPr>
        <p:spPr>
          <a:xfrm>
            <a:off x="11335286" y="266428"/>
            <a:ext cx="666214" cy="606290"/>
          </a:xfrm>
          <a:prstGeom prst="rect">
            <a:avLst/>
          </a:prstGeom>
          <a:blipFill>
            <a:blip r:embed="rId5" cstate="print"/>
            <a:stretch>
              <a:fillRect/>
            </a:stretch>
          </a:blipFill>
        </p:spPr>
        <p:txBody>
          <a:bodyPr wrap="square" lIns="0" tIns="0" rIns="0" bIns="0" rtlCol="0"/>
          <a:lstStyle/>
          <a:p/>
        </p:txBody>
      </p:sp>
      <p:sp>
        <p:nvSpPr>
          <p:cNvPr id="4" name="object 10"/>
          <p:cNvSpPr/>
          <p:nvPr/>
        </p:nvSpPr>
        <p:spPr>
          <a:xfrm>
            <a:off x="10152414" y="611530"/>
            <a:ext cx="1234456" cy="315569"/>
          </a:xfrm>
          <a:prstGeom prst="rect">
            <a:avLst/>
          </a:prstGeom>
          <a:blipFill>
            <a:blip r:embed="rId6"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7"/>
          <p:cNvSpPr txBox="1">
            <a:spLocks noChangeArrowheads="1"/>
          </p:cNvSpPr>
          <p:nvPr/>
        </p:nvSpPr>
        <p:spPr bwMode="auto">
          <a:xfrm>
            <a:off x="733480" y="474747"/>
            <a:ext cx="5795963" cy="1169551"/>
          </a:xfrm>
          <a:prstGeom prst="rect">
            <a:avLst/>
          </a:prstGeom>
          <a:noFill/>
          <a:ln w="9525">
            <a:noFill/>
            <a:miter lim="800000"/>
          </a:ln>
          <a:effectLst/>
        </p:spPr>
        <p:txBody>
          <a:bodyPr>
            <a:spAutoFit/>
          </a:bodyPr>
          <a:lstStyle/>
          <a:p>
            <a:pPr>
              <a:spcBef>
                <a:spcPct val="50000"/>
              </a:spcBef>
              <a:defRPr/>
            </a:pPr>
            <a:r>
              <a:rPr kumimoji="1" lang="zh-CN" altLang="en-US" sz="2800" b="1" dirty="0">
                <a:solidFill>
                  <a:srgbClr val="000066"/>
                </a:solidFill>
                <a:effectLst>
                  <a:outerShdw blurRad="38100" dist="38100" dir="2700000" algn="tl">
                    <a:srgbClr val="C0C0C0"/>
                  </a:outerShdw>
                </a:effectLst>
                <a:latin typeface="Arial" panose="020B0604020202090204" pitchFamily="34" charset="0"/>
              </a:rPr>
              <a:t>运营中心实景图</a:t>
            </a:r>
            <a:endParaRPr kumimoji="1" lang="zh-CN" altLang="zh-CN" sz="2800" b="1" dirty="0">
              <a:solidFill>
                <a:srgbClr val="000066"/>
              </a:solidFill>
              <a:effectLst>
                <a:outerShdw blurRad="38100" dist="38100" dir="2700000" algn="tl">
                  <a:srgbClr val="C0C0C0"/>
                </a:outerShdw>
              </a:effectLst>
              <a:latin typeface="Arial" panose="020B0604020202090204" pitchFamily="34" charset="0"/>
            </a:endParaRPr>
          </a:p>
          <a:p>
            <a:pPr>
              <a:spcBef>
                <a:spcPct val="50000"/>
              </a:spcBef>
              <a:defRPr/>
            </a:pPr>
            <a:endParaRPr kumimoji="1" lang="zh-CN" altLang="en-US" sz="2800" b="1" dirty="0">
              <a:solidFill>
                <a:srgbClr val="000066"/>
              </a:solidFill>
              <a:effectLst>
                <a:outerShdw blurRad="38100" dist="38100" dir="2700000" algn="tl">
                  <a:srgbClr val="C0C0C0"/>
                </a:outerShdw>
              </a:effectLst>
              <a:latin typeface="Arial" panose="020B0604020202090204" pitchFamily="34" charset="0"/>
            </a:endParaRPr>
          </a:p>
        </p:txBody>
      </p:sp>
      <p:grpSp>
        <p:nvGrpSpPr>
          <p:cNvPr id="2"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22" name="图片 21" descr="上海职场01.JPG"/>
          <p:cNvPicPr>
            <a:picLocks noChangeAspect="1"/>
          </p:cNvPicPr>
          <p:nvPr/>
        </p:nvPicPr>
        <p:blipFill>
          <a:blip r:embed="rId1" cstate="print"/>
          <a:stretch>
            <a:fillRect/>
          </a:stretch>
        </p:blipFill>
        <p:spPr>
          <a:xfrm>
            <a:off x="568643" y="1057155"/>
            <a:ext cx="5054644" cy="2666546"/>
          </a:xfrm>
          <a:prstGeom prst="rect">
            <a:avLst/>
          </a:prstGeom>
        </p:spPr>
      </p:pic>
      <p:pic>
        <p:nvPicPr>
          <p:cNvPr id="23" name="图片 22" descr="上海职场02.JPG"/>
          <p:cNvPicPr>
            <a:picLocks noChangeAspect="1"/>
          </p:cNvPicPr>
          <p:nvPr/>
        </p:nvPicPr>
        <p:blipFill>
          <a:blip r:embed="rId2" cstate="print"/>
          <a:stretch>
            <a:fillRect/>
          </a:stretch>
        </p:blipFill>
        <p:spPr>
          <a:xfrm>
            <a:off x="523798" y="3946584"/>
            <a:ext cx="5050738" cy="2310998"/>
          </a:xfrm>
          <a:prstGeom prst="rect">
            <a:avLst/>
          </a:prstGeom>
        </p:spPr>
      </p:pic>
      <p:pic>
        <p:nvPicPr>
          <p:cNvPr id="24" name="图片 23" descr="上海职场03.JPG"/>
          <p:cNvPicPr>
            <a:picLocks noChangeAspect="1"/>
          </p:cNvPicPr>
          <p:nvPr/>
        </p:nvPicPr>
        <p:blipFill>
          <a:blip r:embed="rId3" cstate="print"/>
          <a:stretch>
            <a:fillRect/>
          </a:stretch>
        </p:blipFill>
        <p:spPr>
          <a:xfrm>
            <a:off x="6002500" y="3844411"/>
            <a:ext cx="5223687" cy="2529805"/>
          </a:xfrm>
          <a:prstGeom prst="rect">
            <a:avLst/>
          </a:prstGeom>
        </p:spPr>
      </p:pic>
      <p:pic>
        <p:nvPicPr>
          <p:cNvPr id="25" name="图片 24" descr="上海职场04.JPG"/>
          <p:cNvPicPr>
            <a:picLocks noChangeAspect="1"/>
          </p:cNvPicPr>
          <p:nvPr/>
        </p:nvPicPr>
        <p:blipFill>
          <a:blip r:embed="rId4"/>
          <a:stretch>
            <a:fillRect/>
          </a:stretch>
        </p:blipFill>
        <p:spPr>
          <a:xfrm>
            <a:off x="5994590" y="1067413"/>
            <a:ext cx="5088379" cy="2654857"/>
          </a:xfrm>
          <a:prstGeom prst="rect">
            <a:avLst/>
          </a:prstGeom>
        </p:spPr>
      </p:pic>
      <p:pic>
        <p:nvPicPr>
          <p:cNvPr id="26" name="图片 25" descr="上海职场01.JPG"/>
          <p:cNvPicPr>
            <a:picLocks noChangeAspect="1"/>
          </p:cNvPicPr>
          <p:nvPr/>
        </p:nvPicPr>
        <p:blipFill>
          <a:blip r:embed="rId1" cstate="print"/>
          <a:stretch>
            <a:fillRect/>
          </a:stretch>
        </p:blipFill>
        <p:spPr>
          <a:xfrm>
            <a:off x="579660" y="1123256"/>
            <a:ext cx="5054644" cy="2666546"/>
          </a:xfrm>
          <a:prstGeom prst="rect">
            <a:avLst/>
          </a:prstGeom>
        </p:spPr>
      </p:pic>
      <p:pic>
        <p:nvPicPr>
          <p:cNvPr id="27" name="图片 26" descr="上海职场03.JPG"/>
          <p:cNvPicPr>
            <a:picLocks noChangeAspect="1"/>
          </p:cNvPicPr>
          <p:nvPr/>
        </p:nvPicPr>
        <p:blipFill>
          <a:blip r:embed="rId3" cstate="print"/>
          <a:stretch>
            <a:fillRect/>
          </a:stretch>
        </p:blipFill>
        <p:spPr>
          <a:xfrm>
            <a:off x="6013517" y="3910512"/>
            <a:ext cx="5223687" cy="2529805"/>
          </a:xfrm>
          <a:prstGeom prst="rect">
            <a:avLst/>
          </a:prstGeom>
        </p:spPr>
      </p:pic>
      <p:pic>
        <p:nvPicPr>
          <p:cNvPr id="28" name="图片 27" descr="上海职场04.JPG"/>
          <p:cNvPicPr>
            <a:picLocks noChangeAspect="1"/>
          </p:cNvPicPr>
          <p:nvPr/>
        </p:nvPicPr>
        <p:blipFill>
          <a:blip r:embed="rId5"/>
          <a:stretch>
            <a:fillRect/>
          </a:stretch>
        </p:blipFill>
        <p:spPr>
          <a:xfrm>
            <a:off x="6005607" y="1133514"/>
            <a:ext cx="5088379" cy="2654857"/>
          </a:xfrm>
          <a:prstGeom prst="rect">
            <a:avLst/>
          </a:prstGeom>
        </p:spPr>
      </p:pic>
      <p:sp>
        <p:nvSpPr>
          <p:cNvPr id="9" name="object 9"/>
          <p:cNvSpPr/>
          <p:nvPr/>
        </p:nvSpPr>
        <p:spPr>
          <a:xfrm>
            <a:off x="11335286" y="266428"/>
            <a:ext cx="666214" cy="606290"/>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7"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16200000">
            <a:off x="5510348" y="176348"/>
            <a:ext cx="1171303" cy="12192000"/>
            <a:chOff x="8367705" y="-1588"/>
            <a:chExt cx="3378201" cy="6859588"/>
          </a:xfrm>
        </p:grpSpPr>
        <p:sp>
          <p:nvSpPr>
            <p:cNvPr id="5" name="Freeform 5"/>
            <p:cNvSpPr/>
            <p:nvPr/>
          </p:nvSpPr>
          <p:spPr bwMode="auto">
            <a:xfrm>
              <a:off x="9313855" y="-1588"/>
              <a:ext cx="2122488" cy="2244725"/>
            </a:xfrm>
            <a:custGeom>
              <a:avLst/>
              <a:gdLst>
                <a:gd name="T0" fmla="*/ 296 w 1337"/>
                <a:gd name="T1" fmla="*/ 0 h 1414"/>
                <a:gd name="T2" fmla="*/ 0 w 1337"/>
                <a:gd name="T3" fmla="*/ 513 h 1414"/>
                <a:gd name="T4" fmla="*/ 520 w 1337"/>
                <a:gd name="T5" fmla="*/ 1414 h 1414"/>
                <a:gd name="T6" fmla="*/ 1337 w 1337"/>
                <a:gd name="T7" fmla="*/ 0 h 1414"/>
                <a:gd name="T8" fmla="*/ 296 w 1337"/>
                <a:gd name="T9" fmla="*/ 0 h 1414"/>
              </a:gdLst>
              <a:ahLst/>
              <a:cxnLst>
                <a:cxn ang="0">
                  <a:pos x="T0" y="T1"/>
                </a:cxn>
                <a:cxn ang="0">
                  <a:pos x="T2" y="T3"/>
                </a:cxn>
                <a:cxn ang="0">
                  <a:pos x="T4" y="T5"/>
                </a:cxn>
                <a:cxn ang="0">
                  <a:pos x="T6" y="T7"/>
                </a:cxn>
                <a:cxn ang="0">
                  <a:pos x="T8" y="T9"/>
                </a:cxn>
              </a:cxnLst>
              <a:rect l="0" t="0" r="r" b="b"/>
              <a:pathLst>
                <a:path w="1337" h="1414">
                  <a:moveTo>
                    <a:pt x="296" y="0"/>
                  </a:moveTo>
                  <a:lnTo>
                    <a:pt x="0" y="513"/>
                  </a:lnTo>
                  <a:lnTo>
                    <a:pt x="520" y="1414"/>
                  </a:lnTo>
                  <a:lnTo>
                    <a:pt x="1337" y="0"/>
                  </a:lnTo>
                  <a:lnTo>
                    <a:pt x="296" y="0"/>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8367705" y="812800"/>
              <a:ext cx="2803525" cy="6045200"/>
            </a:xfrm>
            <a:custGeom>
              <a:avLst/>
              <a:gdLst>
                <a:gd name="T0" fmla="*/ 1766 w 1766"/>
                <a:gd name="T1" fmla="*/ 2029 h 3808"/>
                <a:gd name="T2" fmla="*/ 596 w 1766"/>
                <a:gd name="T3" fmla="*/ 0 h 3808"/>
                <a:gd name="T4" fmla="*/ 233 w 1766"/>
                <a:gd name="T5" fmla="*/ 626 h 3808"/>
                <a:gd name="T6" fmla="*/ 1035 w 1766"/>
                <a:gd name="T7" fmla="*/ 2017 h 3808"/>
                <a:gd name="T8" fmla="*/ 0 w 1766"/>
                <a:gd name="T9" fmla="*/ 3808 h 3808"/>
                <a:gd name="T10" fmla="*/ 739 w 1766"/>
                <a:gd name="T11" fmla="*/ 3808 h 3808"/>
                <a:gd name="T12" fmla="*/ 1766 w 1766"/>
                <a:gd name="T13" fmla="*/ 2029 h 3808"/>
              </a:gdLst>
              <a:ahLst/>
              <a:cxnLst>
                <a:cxn ang="0">
                  <a:pos x="T0" y="T1"/>
                </a:cxn>
                <a:cxn ang="0">
                  <a:pos x="T2" y="T3"/>
                </a:cxn>
                <a:cxn ang="0">
                  <a:pos x="T4" y="T5"/>
                </a:cxn>
                <a:cxn ang="0">
                  <a:pos x="T6" y="T7"/>
                </a:cxn>
                <a:cxn ang="0">
                  <a:pos x="T8" y="T9"/>
                </a:cxn>
                <a:cxn ang="0">
                  <a:pos x="T10" y="T11"/>
                </a:cxn>
                <a:cxn ang="0">
                  <a:pos x="T12" y="T13"/>
                </a:cxn>
              </a:cxnLst>
              <a:rect l="0" t="0" r="r" b="b"/>
              <a:pathLst>
                <a:path w="1766" h="3808">
                  <a:moveTo>
                    <a:pt x="1766" y="2029"/>
                  </a:moveTo>
                  <a:lnTo>
                    <a:pt x="596" y="0"/>
                  </a:lnTo>
                  <a:lnTo>
                    <a:pt x="233" y="626"/>
                  </a:lnTo>
                  <a:lnTo>
                    <a:pt x="1035" y="2017"/>
                  </a:lnTo>
                  <a:lnTo>
                    <a:pt x="0" y="3808"/>
                  </a:lnTo>
                  <a:lnTo>
                    <a:pt x="739" y="3808"/>
                  </a:lnTo>
                  <a:lnTo>
                    <a:pt x="1766" y="2029"/>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9540868" y="4033837"/>
              <a:ext cx="2205038" cy="2824163"/>
            </a:xfrm>
            <a:custGeom>
              <a:avLst/>
              <a:gdLst>
                <a:gd name="T0" fmla="*/ 0 w 1389"/>
                <a:gd name="T1" fmla="*/ 1779 h 1779"/>
                <a:gd name="T2" fmla="*/ 722 w 1389"/>
                <a:gd name="T3" fmla="*/ 1779 h 1779"/>
                <a:gd name="T4" fmla="*/ 1389 w 1389"/>
                <a:gd name="T5" fmla="*/ 626 h 1779"/>
                <a:gd name="T6" fmla="*/ 1027 w 1389"/>
                <a:gd name="T7" fmla="*/ 0 h 1779"/>
                <a:gd name="T8" fmla="*/ 0 w 1389"/>
                <a:gd name="T9" fmla="*/ 1779 h 1779"/>
              </a:gdLst>
              <a:ahLst/>
              <a:cxnLst>
                <a:cxn ang="0">
                  <a:pos x="T0" y="T1"/>
                </a:cxn>
                <a:cxn ang="0">
                  <a:pos x="T2" y="T3"/>
                </a:cxn>
                <a:cxn ang="0">
                  <a:pos x="T4" y="T5"/>
                </a:cxn>
                <a:cxn ang="0">
                  <a:pos x="T6" y="T7"/>
                </a:cxn>
                <a:cxn ang="0">
                  <a:pos x="T8" y="T9"/>
                </a:cxn>
              </a:cxnLst>
              <a:rect l="0" t="0" r="r" b="b"/>
              <a:pathLst>
                <a:path w="1389" h="1779">
                  <a:moveTo>
                    <a:pt x="0" y="1779"/>
                  </a:moveTo>
                  <a:lnTo>
                    <a:pt x="722" y="1779"/>
                  </a:lnTo>
                  <a:lnTo>
                    <a:pt x="1389" y="626"/>
                  </a:lnTo>
                  <a:lnTo>
                    <a:pt x="1027" y="0"/>
                  </a:lnTo>
                  <a:lnTo>
                    <a:pt x="0" y="1779"/>
                  </a:lnTo>
                  <a:close/>
                </a:path>
              </a:pathLst>
            </a:custGeom>
            <a:solidFill>
              <a:srgbClr val="AF1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4" name="Text Box 27"/>
          <p:cNvSpPr txBox="1">
            <a:spLocks noChangeArrowheads="1"/>
          </p:cNvSpPr>
          <p:nvPr/>
        </p:nvSpPr>
        <p:spPr bwMode="auto">
          <a:xfrm>
            <a:off x="562817" y="344537"/>
            <a:ext cx="5795963" cy="400110"/>
          </a:xfrm>
          <a:prstGeom prst="rect">
            <a:avLst/>
          </a:prstGeom>
          <a:noFill/>
          <a:ln w="9525">
            <a:noFill/>
            <a:miter lim="800000"/>
          </a:ln>
          <a:effectLst/>
        </p:spPr>
        <p:txBody>
          <a:bodyPr>
            <a:spAutoFit/>
          </a:bodyPr>
          <a:lstStyle/>
          <a:p>
            <a:pPr>
              <a:spcBef>
                <a:spcPct val="50000"/>
              </a:spcBef>
              <a:defRPr/>
            </a:pPr>
            <a:r>
              <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rPr>
              <a:t>客户信赖  </a:t>
            </a:r>
            <a:r>
              <a:rPr kumimoji="1" lang="en-US" altLang="zh-CN" sz="1400" b="1" dirty="0">
                <a:solidFill>
                  <a:schemeClr val="accent2">
                    <a:lumMod val="75000"/>
                  </a:schemeClr>
                </a:solidFill>
                <a:effectLst>
                  <a:outerShdw blurRad="38100" dist="38100" dir="2700000" algn="tl">
                    <a:srgbClr val="C0C0C0"/>
                  </a:outerShdw>
                </a:effectLst>
                <a:latin typeface="Arial" panose="020B0604020202090204" pitchFamily="34" charset="0"/>
              </a:rPr>
              <a:t>Our Customers</a:t>
            </a:r>
            <a:endParaRPr kumimoji="1" lang="zh-CN" altLang="en-US" sz="2000" b="1" dirty="0">
              <a:solidFill>
                <a:schemeClr val="accent2">
                  <a:lumMod val="75000"/>
                </a:schemeClr>
              </a:solidFill>
              <a:effectLst>
                <a:outerShdw blurRad="38100" dist="38100" dir="2700000" algn="tl">
                  <a:srgbClr val="C0C0C0"/>
                </a:outerShdw>
              </a:effectLst>
              <a:latin typeface="Arial" panose="020B0604020202090204" pitchFamily="34" charset="0"/>
            </a:endParaRPr>
          </a:p>
        </p:txBody>
      </p:sp>
      <p:cxnSp>
        <p:nvCxnSpPr>
          <p:cNvPr id="29" name="直接连接符 28"/>
          <p:cNvCxnSpPr/>
          <p:nvPr/>
        </p:nvCxnSpPr>
        <p:spPr>
          <a:xfrm flipH="1" flipV="1">
            <a:off x="680445" y="4364805"/>
            <a:ext cx="10646583" cy="483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62817" y="4449415"/>
            <a:ext cx="10961917" cy="1153160"/>
          </a:xfrm>
          <a:prstGeom prst="rect">
            <a:avLst/>
          </a:prstGeom>
        </p:spPr>
        <p:txBody>
          <a:bodyPr wrap="square">
            <a:spAutoFit/>
          </a:bodyPr>
          <a:lstStyle/>
          <a:p>
            <a:pPr>
              <a:lnSpc>
                <a:spcPct val="150000"/>
              </a:lnSpc>
            </a:pPr>
            <a:r>
              <a:rPr lang="zh-CN" altLang="en-US" dirty="0">
                <a:solidFill>
                  <a:srgbClr val="666666"/>
                </a:solidFill>
                <a:latin typeface="微软雅黑" panose="020B0503020204020204" pitchFamily="34" charset="-122"/>
              </a:rPr>
              <a:t>    </a:t>
            </a:r>
            <a:r>
              <a:rPr lang="zh-CN" altLang="en-US" sz="1400" b="1" dirty="0">
                <a:latin typeface="+mj-ea"/>
                <a:ea typeface="+mj-ea"/>
              </a:rPr>
              <a:t>长期的服务经验使我们拥有丰富的服务案例。基于专业的分工，我们为我们的合作伙伴定制了多样化的服务！目前永成已完成多中心互相备份，上海本地布署近千席，并在金融、消费品、制造等多个领域</a:t>
            </a:r>
            <a:r>
              <a:rPr lang="en-US" altLang="zh-CN" sz="1400" b="1" dirty="0">
                <a:latin typeface="+mj-ea"/>
                <a:ea typeface="+mj-ea"/>
              </a:rPr>
              <a:t>,</a:t>
            </a:r>
            <a:r>
              <a:rPr lang="zh-CN" altLang="en-US" sz="1400" b="1" dirty="0">
                <a:latin typeface="+mj-ea"/>
                <a:ea typeface="+mj-ea"/>
              </a:rPr>
              <a:t>同我们的客户一起探索服务价值创新</a:t>
            </a:r>
            <a:r>
              <a:rPr lang="en-US" altLang="zh-CN" sz="1400" b="1" dirty="0">
                <a:latin typeface="+mj-ea"/>
                <a:ea typeface="+mj-ea"/>
              </a:rPr>
              <a:t>.</a:t>
            </a:r>
            <a:r>
              <a:rPr lang="zh-CN" altLang="en-US" sz="1400" b="1" dirty="0">
                <a:latin typeface="+mj-ea"/>
                <a:ea typeface="+mj-ea"/>
              </a:rPr>
              <a:t>伴随我们肩负越来越多的信任与选择，我们坚持服务品质，真诚助力您共同成长！</a:t>
            </a:r>
            <a:endParaRPr lang="zh-CN" altLang="en-US" b="1" dirty="0">
              <a:latin typeface="+mj-ea"/>
              <a:ea typeface="+mj-ea"/>
            </a:endParaRPr>
          </a:p>
        </p:txBody>
      </p:sp>
      <p:pic>
        <p:nvPicPr>
          <p:cNvPr id="1026" name="Picture 2" descr="F:\【联合麦通】南通职场招聘素材\客户logo墙.png"/>
          <p:cNvPicPr>
            <a:picLocks noChangeAspect="1" noChangeArrowheads="1"/>
          </p:cNvPicPr>
          <p:nvPr/>
        </p:nvPicPr>
        <p:blipFill>
          <a:blip r:embed="rId1"/>
          <a:srcRect/>
          <a:stretch>
            <a:fillRect/>
          </a:stretch>
        </p:blipFill>
        <p:spPr bwMode="auto">
          <a:xfrm>
            <a:off x="1262349" y="902923"/>
            <a:ext cx="9534181" cy="3322566"/>
          </a:xfrm>
          <a:prstGeom prst="rect">
            <a:avLst/>
          </a:prstGeom>
          <a:noFill/>
        </p:spPr>
      </p:pic>
      <p:sp>
        <p:nvSpPr>
          <p:cNvPr id="9" name="object 9"/>
          <p:cNvSpPr/>
          <p:nvPr/>
        </p:nvSpPr>
        <p:spPr>
          <a:xfrm>
            <a:off x="11335286" y="266428"/>
            <a:ext cx="666214" cy="606290"/>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0152414" y="611530"/>
            <a:ext cx="1234456" cy="315569"/>
          </a:xfrm>
          <a:prstGeom prst="rect">
            <a:avLst/>
          </a:prstGeom>
          <a:blipFill>
            <a:blip r:embed="rId3" cstate="print"/>
            <a:stretch>
              <a:fillRect/>
            </a:stretch>
          </a:blipFill>
        </p:spPr>
        <p:txBody>
          <a:bodyPr wrap="square" lIns="0" tIns="0" rIns="0" bIns="0" rtlCol="0"/>
          <a:lstStyle/>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184655"/>
  <p:tag name="KSO_WM_UNIT_TYPE" val="l_h_i"/>
  <p:tag name="KSO_WM_UNIT_INDEX" val="1_2_1"/>
  <p:tag name="KSO_WM_UNIT_ID" val="custom20184655_2*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7"/>
  <p:tag name="KSO_WM_UNIT_LINE_FILL_TYPE" val="2"/>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TEMPLATE_CATEGORY" val="custom"/>
  <p:tag name="KSO_WM_TEMPLATE_INDEX" val="20184655"/>
  <p:tag name="KSO_WM_UNIT_TYPE" val="l_h_i"/>
  <p:tag name="KSO_WM_UNIT_INDEX" val="1_2_1"/>
  <p:tag name="KSO_WM_UNIT_ID" val="custom20184655_2*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7"/>
  <p:tag name="KSO_WM_UNIT_LINE_FILL_TYPE" val="2"/>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TEMPLATE_CATEGORY" val="custom"/>
  <p:tag name="KSO_WM_TEMPLATE_INDEX" val="20184655"/>
  <p:tag name="KSO_WM_UNIT_TYPE" val="l_h_i"/>
  <p:tag name="KSO_WM_UNIT_INDEX" val="1_2_1"/>
  <p:tag name="KSO_WM_UNIT_ID" val="custom20184655_2*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7"/>
  <p:tag name="KSO_WM_UNIT_LINE_FILL_TYPE" val="2"/>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1316</Words>
  <Application>WPS 表格</Application>
  <PresentationFormat>自定义</PresentationFormat>
  <Paragraphs>182</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方正书宋_GBK</vt:lpstr>
      <vt:lpstr>Wingdings</vt:lpstr>
      <vt:lpstr>微软雅黑</vt:lpstr>
      <vt:lpstr>Helvetica Condensed</vt:lpstr>
      <vt:lpstr>苹方-简</vt:lpstr>
      <vt:lpstr>Palatino Linotype</vt:lpstr>
      <vt:lpstr>宋体</vt:lpstr>
      <vt:lpstr>Arial Unicode MS</vt:lpstr>
      <vt:lpstr>浪漫雅圆</vt:lpstr>
      <vt:lpstr>黑体</vt:lpstr>
      <vt:lpstr>Arial</vt:lpstr>
      <vt:lpstr>Book Antiqua</vt:lpstr>
      <vt:lpstr>Calibri</vt:lpstr>
      <vt:lpstr>等线</vt:lpstr>
      <vt:lpstr>汉仪中等线KW</vt:lpstr>
      <vt:lpstr>Thonburi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住宿管理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 pt moban.com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StephenZhu</dc:creator>
  <cp:keywords>51P PT 模板网</cp:keywords>
  <dc:description>www.51pp tmo ban.com</dc:description>
  <cp:lastModifiedBy>Alex</cp:lastModifiedBy>
  <cp:revision>71</cp:revision>
  <dcterms:created xsi:type="dcterms:W3CDTF">2021-12-06T07:42:25Z</dcterms:created>
  <dcterms:modified xsi:type="dcterms:W3CDTF">2021-12-06T07:42:25Z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ies>
</file>